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25"/>
  </p:notesMasterIdLst>
  <p:sldIdLst>
    <p:sldId id="314" r:id="rId2"/>
    <p:sldId id="530" r:id="rId3"/>
    <p:sldId id="531" r:id="rId4"/>
    <p:sldId id="532" r:id="rId5"/>
    <p:sldId id="533" r:id="rId6"/>
    <p:sldId id="534" r:id="rId7"/>
    <p:sldId id="535" r:id="rId8"/>
    <p:sldId id="536" r:id="rId9"/>
    <p:sldId id="537" r:id="rId10"/>
    <p:sldId id="538" r:id="rId11"/>
    <p:sldId id="539" r:id="rId12"/>
    <p:sldId id="540" r:id="rId13"/>
    <p:sldId id="541" r:id="rId14"/>
    <p:sldId id="542" r:id="rId15"/>
    <p:sldId id="543" r:id="rId16"/>
    <p:sldId id="544" r:id="rId17"/>
    <p:sldId id="545" r:id="rId18"/>
    <p:sldId id="547" r:id="rId19"/>
    <p:sldId id="550" r:id="rId20"/>
    <p:sldId id="551" r:id="rId21"/>
    <p:sldId id="552" r:id="rId22"/>
    <p:sldId id="548" r:id="rId23"/>
    <p:sldId id="54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B3"/>
    <a:srgbClr val="374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428" autoAdjust="0"/>
  </p:normalViewPr>
  <p:slideViewPr>
    <p:cSldViewPr snapToGrid="0">
      <p:cViewPr varScale="1">
        <p:scale>
          <a:sx n="53" d="100"/>
          <a:sy n="53" d="100"/>
        </p:scale>
        <p:origin x="11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FCB497-903A-4FCD-ADF0-2CB9AE3915A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740FADB-BC3D-4225-84DF-FBDB3064ABF8}">
      <dgm:prSet phldrT="[Text]" phldr="0"/>
      <dgm:spPr>
        <a:solidFill>
          <a:schemeClr val="tx2">
            <a:lumMod val="65000"/>
            <a:lumOff val="35000"/>
          </a:schemeClr>
        </a:solidFill>
        <a:ln>
          <a:solidFill>
            <a:schemeClr val="tx1"/>
          </a:solidFill>
        </a:ln>
      </dgm:spPr>
      <dgm:t>
        <a:bodyPr/>
        <a:lstStyle/>
        <a:p>
          <a:r>
            <a:rPr lang="en-US">
              <a:latin typeface="Aptos Display" panose="020F0302020204030204"/>
            </a:rPr>
            <a:t>Preamble</a:t>
          </a:r>
          <a:endParaRPr lang="en-US"/>
        </a:p>
      </dgm:t>
    </dgm:pt>
    <dgm:pt modelId="{F8DDA730-0964-459A-AF62-327BED6E0CC2}" type="parTrans" cxnId="{32BF6DE5-7A3C-4B7E-88F9-9D907063FD4F}">
      <dgm:prSet/>
      <dgm:spPr/>
      <dgm:t>
        <a:bodyPr/>
        <a:lstStyle/>
        <a:p>
          <a:endParaRPr lang="en-US"/>
        </a:p>
      </dgm:t>
    </dgm:pt>
    <dgm:pt modelId="{3DA58E0F-E796-47F6-8EA4-AA69800F26A2}" type="sibTrans" cxnId="{32BF6DE5-7A3C-4B7E-88F9-9D907063FD4F}">
      <dgm:prSet/>
      <dgm:spPr/>
      <dgm:t>
        <a:bodyPr/>
        <a:lstStyle/>
        <a:p>
          <a:endParaRPr lang="en-US"/>
        </a:p>
      </dgm:t>
    </dgm:pt>
    <dgm:pt modelId="{FB8377DF-3BE1-4E6E-9E19-14EFD42BE26C}">
      <dgm:prSet phldrT="[Text]" phldr="0"/>
      <dgm:spPr>
        <a:solidFill>
          <a:schemeClr val="tx2">
            <a:lumMod val="65000"/>
            <a:lumOff val="35000"/>
          </a:schemeClr>
        </a:solidFill>
        <a:ln>
          <a:solidFill>
            <a:schemeClr val="tx1"/>
          </a:solidFill>
        </a:ln>
      </dgm:spPr>
      <dgm:t>
        <a:bodyPr/>
        <a:lstStyle/>
        <a:p>
          <a:r>
            <a:rPr lang="en-US">
              <a:latin typeface="Aptos Display" panose="020F0302020204030204"/>
            </a:rPr>
            <a:t>Purpose</a:t>
          </a:r>
          <a:endParaRPr lang="en-US"/>
        </a:p>
      </dgm:t>
    </dgm:pt>
    <dgm:pt modelId="{0DA3B83F-B5A5-4AB8-A44A-2DE8D3A02FA0}" type="parTrans" cxnId="{279FB2EF-4124-4952-8D5A-8B02A0E2B9B8}">
      <dgm:prSet/>
      <dgm:spPr/>
      <dgm:t>
        <a:bodyPr/>
        <a:lstStyle/>
        <a:p>
          <a:endParaRPr lang="en-US"/>
        </a:p>
      </dgm:t>
    </dgm:pt>
    <dgm:pt modelId="{C9943944-0879-428D-9F5D-4A797FA89898}" type="sibTrans" cxnId="{279FB2EF-4124-4952-8D5A-8B02A0E2B9B8}">
      <dgm:prSet/>
      <dgm:spPr/>
      <dgm:t>
        <a:bodyPr/>
        <a:lstStyle/>
        <a:p>
          <a:endParaRPr lang="en-US"/>
        </a:p>
      </dgm:t>
    </dgm:pt>
    <dgm:pt modelId="{DCA309DA-2A17-4E91-BDEA-09F82380F77D}">
      <dgm:prSet phldrT="[Text]" phldr="0"/>
      <dgm:spPr>
        <a:solidFill>
          <a:schemeClr val="tx2">
            <a:lumMod val="65000"/>
            <a:lumOff val="35000"/>
          </a:schemeClr>
        </a:solidFill>
        <a:ln>
          <a:solidFill>
            <a:schemeClr val="tx1"/>
          </a:solidFill>
        </a:ln>
      </dgm:spPr>
      <dgm:t>
        <a:bodyPr/>
        <a:lstStyle/>
        <a:p>
          <a:r>
            <a:rPr lang="en-US">
              <a:latin typeface="Aptos Display" panose="020F0302020204030204"/>
            </a:rPr>
            <a:t>Jurisdiction</a:t>
          </a:r>
          <a:endParaRPr lang="en-US"/>
        </a:p>
      </dgm:t>
    </dgm:pt>
    <dgm:pt modelId="{35C64200-7B14-4292-87C9-5CEF0FDF60F8}" type="parTrans" cxnId="{6CAE5904-7F9C-4DD1-979F-0FD8B7D9D0AD}">
      <dgm:prSet/>
      <dgm:spPr/>
      <dgm:t>
        <a:bodyPr/>
        <a:lstStyle/>
        <a:p>
          <a:endParaRPr lang="en-US"/>
        </a:p>
      </dgm:t>
    </dgm:pt>
    <dgm:pt modelId="{97002DE1-8A95-4CCC-95D6-6129F5CAFCF2}" type="sibTrans" cxnId="{6CAE5904-7F9C-4DD1-979F-0FD8B7D9D0AD}">
      <dgm:prSet/>
      <dgm:spPr/>
      <dgm:t>
        <a:bodyPr/>
        <a:lstStyle/>
        <a:p>
          <a:endParaRPr lang="en-US"/>
        </a:p>
      </dgm:t>
    </dgm:pt>
    <dgm:pt modelId="{1D66642B-6F39-4308-A127-E1394A16AD60}">
      <dgm:prSet phldrT="[Text]" phldr="0"/>
      <dgm:spPr>
        <a:solidFill>
          <a:schemeClr val="tx2">
            <a:lumMod val="65000"/>
            <a:lumOff val="35000"/>
          </a:schemeClr>
        </a:solidFill>
        <a:ln>
          <a:solidFill>
            <a:schemeClr val="tx1"/>
          </a:solidFill>
        </a:ln>
      </dgm:spPr>
      <dgm:t>
        <a:bodyPr/>
        <a:lstStyle/>
        <a:p>
          <a:r>
            <a:rPr lang="en-US">
              <a:latin typeface="Aptos Display" panose="020F0302020204030204"/>
            </a:rPr>
            <a:t>Conflicts</a:t>
          </a:r>
          <a:endParaRPr lang="en-US"/>
        </a:p>
      </dgm:t>
    </dgm:pt>
    <dgm:pt modelId="{CE4F7929-F7EE-45BC-90EA-39306EB840DD}" type="parTrans" cxnId="{1164FC1A-38EE-4620-BEC2-533585585D1C}">
      <dgm:prSet/>
      <dgm:spPr/>
      <dgm:t>
        <a:bodyPr/>
        <a:lstStyle/>
        <a:p>
          <a:endParaRPr lang="en-US"/>
        </a:p>
      </dgm:t>
    </dgm:pt>
    <dgm:pt modelId="{59021EE3-EC4D-4A50-8D19-A021E9CAE67C}" type="sibTrans" cxnId="{1164FC1A-38EE-4620-BEC2-533585585D1C}">
      <dgm:prSet/>
      <dgm:spPr/>
      <dgm:t>
        <a:bodyPr/>
        <a:lstStyle/>
        <a:p>
          <a:endParaRPr lang="en-US"/>
        </a:p>
      </dgm:t>
    </dgm:pt>
    <dgm:pt modelId="{5296AC4D-AB4B-4B82-9F4D-41A6454A8C28}">
      <dgm:prSet phldrT="[Text]" phldr="0"/>
      <dgm:spPr>
        <a:solidFill>
          <a:schemeClr val="tx2">
            <a:lumMod val="65000"/>
            <a:lumOff val="35000"/>
          </a:schemeClr>
        </a:solidFill>
        <a:ln>
          <a:solidFill>
            <a:schemeClr val="tx1"/>
          </a:solidFill>
        </a:ln>
      </dgm:spPr>
      <dgm:t>
        <a:bodyPr/>
        <a:lstStyle/>
        <a:p>
          <a:r>
            <a:rPr lang="en-US">
              <a:latin typeface="Aptos Display" panose="020F0302020204030204"/>
            </a:rPr>
            <a:t>Standards</a:t>
          </a:r>
          <a:endParaRPr lang="en-US"/>
        </a:p>
      </dgm:t>
    </dgm:pt>
    <dgm:pt modelId="{C046B959-845C-4707-BD0E-4E1D2A4003AF}" type="parTrans" cxnId="{3AD761F8-02CD-4057-AB10-DA28F2CF9879}">
      <dgm:prSet/>
      <dgm:spPr/>
      <dgm:t>
        <a:bodyPr/>
        <a:lstStyle/>
        <a:p>
          <a:endParaRPr lang="en-US"/>
        </a:p>
      </dgm:t>
    </dgm:pt>
    <dgm:pt modelId="{6A3AB2EE-F664-4A43-A72B-CE601320ACA5}" type="sibTrans" cxnId="{3AD761F8-02CD-4057-AB10-DA28F2CF9879}">
      <dgm:prSet/>
      <dgm:spPr/>
      <dgm:t>
        <a:bodyPr/>
        <a:lstStyle/>
        <a:p>
          <a:endParaRPr lang="en-US"/>
        </a:p>
      </dgm:t>
    </dgm:pt>
    <dgm:pt modelId="{B14CA7C9-B434-4774-8F42-FC08B08E0D94}">
      <dgm:prSet phldr="0"/>
      <dgm:spPr>
        <a:solidFill>
          <a:schemeClr val="tx2">
            <a:lumMod val="65000"/>
            <a:lumOff val="35000"/>
          </a:schemeClr>
        </a:solidFill>
        <a:ln>
          <a:solidFill>
            <a:schemeClr val="tx1"/>
          </a:solidFill>
        </a:ln>
      </dgm:spPr>
      <dgm:t>
        <a:bodyPr/>
        <a:lstStyle/>
        <a:p>
          <a:r>
            <a:rPr lang="en-US">
              <a:latin typeface="Aptos Display" panose="020F0302020204030204"/>
            </a:rPr>
            <a:t>Rights</a:t>
          </a:r>
        </a:p>
      </dgm:t>
    </dgm:pt>
    <dgm:pt modelId="{3F271953-C8D9-46CB-A383-9B0730340115}" type="parTrans" cxnId="{DC1AAA70-3684-4534-97CE-B37C49EA5328}">
      <dgm:prSet/>
      <dgm:spPr/>
      <dgm:t>
        <a:bodyPr/>
        <a:lstStyle/>
        <a:p>
          <a:endParaRPr lang="en-CA"/>
        </a:p>
      </dgm:t>
    </dgm:pt>
    <dgm:pt modelId="{77B87C96-E5BC-4940-8185-332D38D5D7DD}" type="sibTrans" cxnId="{DC1AAA70-3684-4534-97CE-B37C49EA5328}">
      <dgm:prSet/>
      <dgm:spPr/>
      <dgm:t>
        <a:bodyPr/>
        <a:lstStyle/>
        <a:p>
          <a:endParaRPr lang="en-CA"/>
        </a:p>
      </dgm:t>
    </dgm:pt>
    <dgm:pt modelId="{97312319-64E4-4391-ACD6-288D4C69D648}">
      <dgm:prSet phldr="0"/>
      <dgm:spPr>
        <a:solidFill>
          <a:schemeClr val="tx2">
            <a:lumMod val="65000"/>
            <a:lumOff val="35000"/>
          </a:schemeClr>
        </a:solidFill>
        <a:ln>
          <a:solidFill>
            <a:schemeClr val="tx1"/>
          </a:solidFill>
        </a:ln>
      </dgm:spPr>
      <dgm:t>
        <a:bodyPr/>
        <a:lstStyle/>
        <a:p>
          <a:r>
            <a:rPr lang="en-US">
              <a:latin typeface="Aptos Display" panose="020F0302020204030204"/>
            </a:rPr>
            <a:t>Regulations</a:t>
          </a:r>
        </a:p>
      </dgm:t>
    </dgm:pt>
    <dgm:pt modelId="{4C823835-A7AB-4FC4-8720-079176C7D935}" type="parTrans" cxnId="{C3ECF147-E4B3-4416-B7C2-B768FC6F684A}">
      <dgm:prSet/>
      <dgm:spPr/>
      <dgm:t>
        <a:bodyPr/>
        <a:lstStyle/>
        <a:p>
          <a:endParaRPr lang="en-CA"/>
        </a:p>
      </dgm:t>
    </dgm:pt>
    <dgm:pt modelId="{5E601A4C-D2C6-437A-91B0-2A710DDDDF7E}" type="sibTrans" cxnId="{C3ECF147-E4B3-4416-B7C2-B768FC6F684A}">
      <dgm:prSet/>
      <dgm:spPr/>
      <dgm:t>
        <a:bodyPr/>
        <a:lstStyle/>
        <a:p>
          <a:endParaRPr lang="en-CA"/>
        </a:p>
      </dgm:t>
    </dgm:pt>
    <dgm:pt modelId="{8A4505F9-BC74-4CFE-BDBA-EBEB9725147A}">
      <dgm:prSet phldr="0"/>
      <dgm:spPr>
        <a:solidFill>
          <a:schemeClr val="tx2">
            <a:lumMod val="65000"/>
            <a:lumOff val="35000"/>
          </a:schemeClr>
        </a:solidFill>
        <a:ln>
          <a:solidFill>
            <a:schemeClr val="tx1"/>
          </a:solidFill>
        </a:ln>
      </dgm:spPr>
      <dgm:t>
        <a:bodyPr/>
        <a:lstStyle/>
        <a:p>
          <a:r>
            <a:rPr lang="en-US">
              <a:latin typeface="Aptos Display" panose="020F0302020204030204"/>
            </a:rPr>
            <a:t>Principles</a:t>
          </a:r>
        </a:p>
      </dgm:t>
    </dgm:pt>
    <dgm:pt modelId="{3272DA88-E943-44EA-B197-24031A8D91D0}" type="parTrans" cxnId="{EEE27CF5-1BD5-4DC7-9715-103267EF8EAA}">
      <dgm:prSet/>
      <dgm:spPr/>
      <dgm:t>
        <a:bodyPr/>
        <a:lstStyle/>
        <a:p>
          <a:endParaRPr lang="en-CA"/>
        </a:p>
      </dgm:t>
    </dgm:pt>
    <dgm:pt modelId="{AEA2F115-6FD4-481F-9081-B293B99AB409}" type="sibTrans" cxnId="{EEE27CF5-1BD5-4DC7-9715-103267EF8EAA}">
      <dgm:prSet/>
      <dgm:spPr/>
      <dgm:t>
        <a:bodyPr/>
        <a:lstStyle/>
        <a:p>
          <a:endParaRPr lang="en-CA"/>
        </a:p>
      </dgm:t>
    </dgm:pt>
    <dgm:pt modelId="{FC56012F-04A5-4E5F-8FE8-BE62958639F1}">
      <dgm:prSet phldr="0"/>
      <dgm:spPr>
        <a:solidFill>
          <a:schemeClr val="tx2">
            <a:lumMod val="65000"/>
            <a:lumOff val="35000"/>
          </a:schemeClr>
        </a:solidFill>
        <a:ln>
          <a:solidFill>
            <a:schemeClr val="tx1"/>
          </a:solidFill>
        </a:ln>
      </dgm:spPr>
      <dgm:t>
        <a:bodyPr/>
        <a:lstStyle/>
        <a:p>
          <a:r>
            <a:rPr lang="en-US">
              <a:latin typeface="Aptos Display" panose="020F0302020204030204"/>
            </a:rPr>
            <a:t>Agreements</a:t>
          </a:r>
        </a:p>
      </dgm:t>
    </dgm:pt>
    <dgm:pt modelId="{90F21D8D-2AB3-4530-828E-2B163C8EDFC7}" type="parTrans" cxnId="{95A0622D-A7DA-4909-90DF-6BD2BD50CEC1}">
      <dgm:prSet/>
      <dgm:spPr/>
      <dgm:t>
        <a:bodyPr/>
        <a:lstStyle/>
        <a:p>
          <a:endParaRPr lang="en-CA"/>
        </a:p>
      </dgm:t>
    </dgm:pt>
    <dgm:pt modelId="{5A02E6F6-77B4-4FDF-9C93-416099D4F15A}" type="sibTrans" cxnId="{95A0622D-A7DA-4909-90DF-6BD2BD50CEC1}">
      <dgm:prSet/>
      <dgm:spPr/>
      <dgm:t>
        <a:bodyPr/>
        <a:lstStyle/>
        <a:p>
          <a:endParaRPr lang="en-CA"/>
        </a:p>
      </dgm:t>
    </dgm:pt>
    <dgm:pt modelId="{FAD014DB-1A14-4F05-A311-E603B842B830}">
      <dgm:prSet phldr="0"/>
      <dgm:spPr>
        <a:solidFill>
          <a:schemeClr val="tx2">
            <a:lumMod val="65000"/>
            <a:lumOff val="35000"/>
          </a:schemeClr>
        </a:solidFill>
        <a:ln>
          <a:solidFill>
            <a:schemeClr val="tx1"/>
          </a:solidFill>
        </a:ln>
      </dgm:spPr>
      <dgm:t>
        <a:bodyPr/>
        <a:lstStyle/>
        <a:p>
          <a:pPr rtl="0"/>
          <a:r>
            <a:rPr lang="en-US">
              <a:latin typeface="Aptos Display" panose="020F0302020204030204"/>
            </a:rPr>
            <a:t>Environmental Protection</a:t>
          </a:r>
        </a:p>
      </dgm:t>
    </dgm:pt>
    <dgm:pt modelId="{4AA3122A-E3E5-420A-B25F-00140227880F}" type="parTrans" cxnId="{E4452664-D615-453C-8F42-4A998CD16710}">
      <dgm:prSet/>
      <dgm:spPr/>
      <dgm:t>
        <a:bodyPr/>
        <a:lstStyle/>
        <a:p>
          <a:endParaRPr lang="en-CA"/>
        </a:p>
      </dgm:t>
    </dgm:pt>
    <dgm:pt modelId="{81212714-95EA-4B9E-AA63-14EAA0909555}" type="sibTrans" cxnId="{E4452664-D615-453C-8F42-4A998CD16710}">
      <dgm:prSet/>
      <dgm:spPr/>
      <dgm:t>
        <a:bodyPr/>
        <a:lstStyle/>
        <a:p>
          <a:endParaRPr lang="en-CA"/>
        </a:p>
      </dgm:t>
    </dgm:pt>
    <dgm:pt modelId="{5BC04F0E-4F4C-4A50-BF97-9881A065511B}">
      <dgm:prSet phldr="0"/>
      <dgm:spPr>
        <a:solidFill>
          <a:schemeClr val="tx2">
            <a:lumMod val="65000"/>
            <a:lumOff val="35000"/>
          </a:schemeClr>
        </a:solidFill>
        <a:ln>
          <a:solidFill>
            <a:schemeClr val="tx1"/>
          </a:solidFill>
        </a:ln>
      </dgm:spPr>
      <dgm:t>
        <a:bodyPr/>
        <a:lstStyle/>
        <a:p>
          <a:pPr rtl="0"/>
          <a:r>
            <a:rPr lang="en-US">
              <a:latin typeface="Aptos Display" panose="020F0302020204030204"/>
            </a:rPr>
            <a:t>Funding Framework &amp; Grants</a:t>
          </a:r>
        </a:p>
      </dgm:t>
    </dgm:pt>
    <dgm:pt modelId="{3F744522-DFE5-4255-94AE-89E98E279B75}" type="parTrans" cxnId="{B56CCC5D-D999-4045-AD5D-1729D618BEB4}">
      <dgm:prSet/>
      <dgm:spPr/>
      <dgm:t>
        <a:bodyPr/>
        <a:lstStyle/>
        <a:p>
          <a:endParaRPr lang="en-CA"/>
        </a:p>
      </dgm:t>
    </dgm:pt>
    <dgm:pt modelId="{8D7A7C0A-0645-4D22-B79A-E514958AD986}" type="sibTrans" cxnId="{B56CCC5D-D999-4045-AD5D-1729D618BEB4}">
      <dgm:prSet/>
      <dgm:spPr/>
      <dgm:t>
        <a:bodyPr/>
        <a:lstStyle/>
        <a:p>
          <a:endParaRPr lang="en-CA"/>
        </a:p>
      </dgm:t>
    </dgm:pt>
    <dgm:pt modelId="{6F791F33-4F6D-4832-994A-CF765E281881}">
      <dgm:prSet phldr="0"/>
      <dgm:spPr>
        <a:solidFill>
          <a:schemeClr val="tx2">
            <a:lumMod val="65000"/>
            <a:lumOff val="35000"/>
          </a:schemeClr>
        </a:solidFill>
        <a:ln>
          <a:solidFill>
            <a:schemeClr val="tx1"/>
          </a:solidFill>
        </a:ln>
      </dgm:spPr>
      <dgm:t>
        <a:bodyPr/>
        <a:lstStyle/>
        <a:p>
          <a:pPr rtl="0"/>
          <a:r>
            <a:rPr lang="en-US">
              <a:latin typeface="Aptos Display" panose="020F0302020204030204"/>
            </a:rPr>
            <a:t>Immunity &amp; Liability</a:t>
          </a:r>
        </a:p>
      </dgm:t>
    </dgm:pt>
    <dgm:pt modelId="{51D8589E-BFE5-4F86-8FFD-DA4F5A438DAE}" type="parTrans" cxnId="{55934570-A0A5-43D1-9CF8-DF11AC2954CE}">
      <dgm:prSet/>
      <dgm:spPr/>
      <dgm:t>
        <a:bodyPr/>
        <a:lstStyle/>
        <a:p>
          <a:endParaRPr lang="en-CA"/>
        </a:p>
      </dgm:t>
    </dgm:pt>
    <dgm:pt modelId="{89878F67-0776-4A6B-8ECF-97F8E5736A43}" type="sibTrans" cxnId="{55934570-A0A5-43D1-9CF8-DF11AC2954CE}">
      <dgm:prSet/>
      <dgm:spPr/>
      <dgm:t>
        <a:bodyPr/>
        <a:lstStyle/>
        <a:p>
          <a:endParaRPr lang="en-CA"/>
        </a:p>
      </dgm:t>
    </dgm:pt>
    <dgm:pt modelId="{B246ABA1-2B03-4BB3-A547-90F46A1C8464}">
      <dgm:prSet phldr="0"/>
      <dgm:spPr>
        <a:solidFill>
          <a:schemeClr val="tx2">
            <a:lumMod val="65000"/>
            <a:lumOff val="35000"/>
          </a:schemeClr>
        </a:solidFill>
        <a:ln>
          <a:solidFill>
            <a:schemeClr val="tx1"/>
          </a:solidFill>
        </a:ln>
      </dgm:spPr>
      <dgm:t>
        <a:bodyPr/>
        <a:lstStyle/>
        <a:p>
          <a:pPr rtl="0"/>
          <a:r>
            <a:rPr lang="en-US">
              <a:latin typeface="Aptos Display" panose="020F0302020204030204"/>
            </a:rPr>
            <a:t>First Nations Water Commission</a:t>
          </a:r>
        </a:p>
      </dgm:t>
    </dgm:pt>
    <dgm:pt modelId="{95ED2EDD-127B-4D7A-AE40-3F9BD3FFCCFF}" type="parTrans" cxnId="{6877A517-E71A-4B7C-9004-B7622B1911A5}">
      <dgm:prSet/>
      <dgm:spPr/>
      <dgm:t>
        <a:bodyPr/>
        <a:lstStyle/>
        <a:p>
          <a:endParaRPr lang="en-CA"/>
        </a:p>
      </dgm:t>
    </dgm:pt>
    <dgm:pt modelId="{2998D8CF-3D78-49AA-9DE9-817AD9240BB0}" type="sibTrans" cxnId="{6877A517-E71A-4B7C-9004-B7622B1911A5}">
      <dgm:prSet/>
      <dgm:spPr/>
      <dgm:t>
        <a:bodyPr/>
        <a:lstStyle/>
        <a:p>
          <a:endParaRPr lang="en-CA"/>
        </a:p>
      </dgm:t>
    </dgm:pt>
    <dgm:pt modelId="{A889312B-3E52-4DE3-BE08-B0D08FBFC8F6}" type="pres">
      <dgm:prSet presAssocID="{7CFCB497-903A-4FCD-ADF0-2CB9AE3915AF}" presName="diagram" presStyleCnt="0">
        <dgm:presLayoutVars>
          <dgm:dir/>
          <dgm:resizeHandles val="exact"/>
        </dgm:presLayoutVars>
      </dgm:prSet>
      <dgm:spPr/>
    </dgm:pt>
    <dgm:pt modelId="{1D0DADC5-0A1B-4DBE-83B8-9E694BE94DE6}" type="pres">
      <dgm:prSet presAssocID="{5740FADB-BC3D-4225-84DF-FBDB3064ABF8}" presName="node" presStyleLbl="node1" presStyleIdx="0" presStyleCnt="13">
        <dgm:presLayoutVars>
          <dgm:bulletEnabled val="1"/>
        </dgm:presLayoutVars>
      </dgm:prSet>
      <dgm:spPr/>
    </dgm:pt>
    <dgm:pt modelId="{92704C20-7244-43DD-9848-4758EE80683B}" type="pres">
      <dgm:prSet presAssocID="{3DA58E0F-E796-47F6-8EA4-AA69800F26A2}" presName="sibTrans" presStyleCnt="0"/>
      <dgm:spPr/>
    </dgm:pt>
    <dgm:pt modelId="{B6244E0C-86D1-4643-852B-4DFDF7478B4A}" type="pres">
      <dgm:prSet presAssocID="{B14CA7C9-B434-4774-8F42-FC08B08E0D94}" presName="node" presStyleLbl="node1" presStyleIdx="1" presStyleCnt="13">
        <dgm:presLayoutVars>
          <dgm:bulletEnabled val="1"/>
        </dgm:presLayoutVars>
      </dgm:prSet>
      <dgm:spPr/>
    </dgm:pt>
    <dgm:pt modelId="{EA719553-94D7-473F-B9B6-E0EA3694C4D6}" type="pres">
      <dgm:prSet presAssocID="{77B87C96-E5BC-4940-8185-332D38D5D7DD}" presName="sibTrans" presStyleCnt="0"/>
      <dgm:spPr/>
    </dgm:pt>
    <dgm:pt modelId="{25EA2436-B121-41CD-A106-589A052BEBE1}" type="pres">
      <dgm:prSet presAssocID="{FB8377DF-3BE1-4E6E-9E19-14EFD42BE26C}" presName="node" presStyleLbl="node1" presStyleIdx="2" presStyleCnt="13">
        <dgm:presLayoutVars>
          <dgm:bulletEnabled val="1"/>
        </dgm:presLayoutVars>
      </dgm:prSet>
      <dgm:spPr/>
    </dgm:pt>
    <dgm:pt modelId="{AEAAD4C5-544F-4CC7-A7AC-B09BAF5A3207}" type="pres">
      <dgm:prSet presAssocID="{C9943944-0879-428D-9F5D-4A797FA89898}" presName="sibTrans" presStyleCnt="0"/>
      <dgm:spPr/>
    </dgm:pt>
    <dgm:pt modelId="{22AFBC18-C512-4083-83AC-4B8E3CDBAEB3}" type="pres">
      <dgm:prSet presAssocID="{8A4505F9-BC74-4CFE-BDBA-EBEB9725147A}" presName="node" presStyleLbl="node1" presStyleIdx="3" presStyleCnt="13">
        <dgm:presLayoutVars>
          <dgm:bulletEnabled val="1"/>
        </dgm:presLayoutVars>
      </dgm:prSet>
      <dgm:spPr/>
    </dgm:pt>
    <dgm:pt modelId="{E1C24081-ED4D-432F-805C-8712E687CC8B}" type="pres">
      <dgm:prSet presAssocID="{AEA2F115-6FD4-481F-9081-B293B99AB409}" presName="sibTrans" presStyleCnt="0"/>
      <dgm:spPr/>
    </dgm:pt>
    <dgm:pt modelId="{AF607F5F-B666-47F2-A0D5-D997DF6C9161}" type="pres">
      <dgm:prSet presAssocID="{DCA309DA-2A17-4E91-BDEA-09F82380F77D}" presName="node" presStyleLbl="node1" presStyleIdx="4" presStyleCnt="13">
        <dgm:presLayoutVars>
          <dgm:bulletEnabled val="1"/>
        </dgm:presLayoutVars>
      </dgm:prSet>
      <dgm:spPr/>
    </dgm:pt>
    <dgm:pt modelId="{FB1ADD32-A422-4443-B2C6-186CB25F6798}" type="pres">
      <dgm:prSet presAssocID="{97002DE1-8A95-4CCC-95D6-6129F5CAFCF2}" presName="sibTrans" presStyleCnt="0"/>
      <dgm:spPr/>
    </dgm:pt>
    <dgm:pt modelId="{5E2824CF-0CF7-4DF5-A6F8-7B41D4423554}" type="pres">
      <dgm:prSet presAssocID="{1D66642B-6F39-4308-A127-E1394A16AD60}" presName="node" presStyleLbl="node1" presStyleIdx="5" presStyleCnt="13">
        <dgm:presLayoutVars>
          <dgm:bulletEnabled val="1"/>
        </dgm:presLayoutVars>
      </dgm:prSet>
      <dgm:spPr/>
    </dgm:pt>
    <dgm:pt modelId="{46724DC9-7704-4071-9C71-8E9170916287}" type="pres">
      <dgm:prSet presAssocID="{59021EE3-EC4D-4A50-8D19-A021E9CAE67C}" presName="sibTrans" presStyleCnt="0"/>
      <dgm:spPr/>
    </dgm:pt>
    <dgm:pt modelId="{D23DA2F0-9724-4A96-81A2-E778016E31D3}" type="pres">
      <dgm:prSet presAssocID="{5296AC4D-AB4B-4B82-9F4D-41A6454A8C28}" presName="node" presStyleLbl="node1" presStyleIdx="6" presStyleCnt="13">
        <dgm:presLayoutVars>
          <dgm:bulletEnabled val="1"/>
        </dgm:presLayoutVars>
      </dgm:prSet>
      <dgm:spPr/>
    </dgm:pt>
    <dgm:pt modelId="{7BA9111C-B79E-45E6-89E5-CF98A0EB8A70}" type="pres">
      <dgm:prSet presAssocID="{6A3AB2EE-F664-4A43-A72B-CE601320ACA5}" presName="sibTrans" presStyleCnt="0"/>
      <dgm:spPr/>
    </dgm:pt>
    <dgm:pt modelId="{B3E3228E-A56C-4157-BA61-4E586072CD23}" type="pres">
      <dgm:prSet presAssocID="{97312319-64E4-4391-ACD6-288D4C69D648}" presName="node" presStyleLbl="node1" presStyleIdx="7" presStyleCnt="13">
        <dgm:presLayoutVars>
          <dgm:bulletEnabled val="1"/>
        </dgm:presLayoutVars>
      </dgm:prSet>
      <dgm:spPr/>
    </dgm:pt>
    <dgm:pt modelId="{75662337-22A4-4CE2-A3CE-C5AE0F1FDF16}" type="pres">
      <dgm:prSet presAssocID="{5E601A4C-D2C6-437A-91B0-2A710DDDDF7E}" presName="sibTrans" presStyleCnt="0"/>
      <dgm:spPr/>
    </dgm:pt>
    <dgm:pt modelId="{0ACF02C9-E5ED-4B25-9420-590522D30C85}" type="pres">
      <dgm:prSet presAssocID="{FC56012F-04A5-4E5F-8FE8-BE62958639F1}" presName="node" presStyleLbl="node1" presStyleIdx="8" presStyleCnt="13">
        <dgm:presLayoutVars>
          <dgm:bulletEnabled val="1"/>
        </dgm:presLayoutVars>
      </dgm:prSet>
      <dgm:spPr/>
    </dgm:pt>
    <dgm:pt modelId="{BE52E81C-91F9-43A8-9D35-9BA95C6672F4}" type="pres">
      <dgm:prSet presAssocID="{5A02E6F6-77B4-4FDF-9C93-416099D4F15A}" presName="sibTrans" presStyleCnt="0"/>
      <dgm:spPr/>
    </dgm:pt>
    <dgm:pt modelId="{5182F488-80AF-438F-80C6-C9808CC9798C}" type="pres">
      <dgm:prSet presAssocID="{FAD014DB-1A14-4F05-A311-E603B842B830}" presName="node" presStyleLbl="node1" presStyleIdx="9" presStyleCnt="13">
        <dgm:presLayoutVars>
          <dgm:bulletEnabled val="1"/>
        </dgm:presLayoutVars>
      </dgm:prSet>
      <dgm:spPr/>
    </dgm:pt>
    <dgm:pt modelId="{157A13BD-6B55-49E4-A4DF-555A00C31D53}" type="pres">
      <dgm:prSet presAssocID="{81212714-95EA-4B9E-AA63-14EAA0909555}" presName="sibTrans" presStyleCnt="0"/>
      <dgm:spPr/>
    </dgm:pt>
    <dgm:pt modelId="{FCD2EC56-5AB1-4A99-A7E9-AA6C4DD89CC1}" type="pres">
      <dgm:prSet presAssocID="{5BC04F0E-4F4C-4A50-BF97-9881A065511B}" presName="node" presStyleLbl="node1" presStyleIdx="10" presStyleCnt="13">
        <dgm:presLayoutVars>
          <dgm:bulletEnabled val="1"/>
        </dgm:presLayoutVars>
      </dgm:prSet>
      <dgm:spPr/>
    </dgm:pt>
    <dgm:pt modelId="{E86687C9-3665-4CA0-A327-DFCA73D1D809}" type="pres">
      <dgm:prSet presAssocID="{8D7A7C0A-0645-4D22-B79A-E514958AD986}" presName="sibTrans" presStyleCnt="0"/>
      <dgm:spPr/>
    </dgm:pt>
    <dgm:pt modelId="{6E1E39A7-9AE1-4991-9E95-413B42E82008}" type="pres">
      <dgm:prSet presAssocID="{6F791F33-4F6D-4832-994A-CF765E281881}" presName="node" presStyleLbl="node1" presStyleIdx="11" presStyleCnt="13">
        <dgm:presLayoutVars>
          <dgm:bulletEnabled val="1"/>
        </dgm:presLayoutVars>
      </dgm:prSet>
      <dgm:spPr/>
    </dgm:pt>
    <dgm:pt modelId="{7C8342C5-36CA-44CE-AA21-738E25619743}" type="pres">
      <dgm:prSet presAssocID="{89878F67-0776-4A6B-8ECF-97F8E5736A43}" presName="sibTrans" presStyleCnt="0"/>
      <dgm:spPr/>
    </dgm:pt>
    <dgm:pt modelId="{CE16BB1B-BB6D-4593-B76B-5E07DC56C5C2}" type="pres">
      <dgm:prSet presAssocID="{B246ABA1-2B03-4BB3-A547-90F46A1C8464}" presName="node" presStyleLbl="node1" presStyleIdx="12" presStyleCnt="13">
        <dgm:presLayoutVars>
          <dgm:bulletEnabled val="1"/>
        </dgm:presLayoutVars>
      </dgm:prSet>
      <dgm:spPr/>
    </dgm:pt>
  </dgm:ptLst>
  <dgm:cxnLst>
    <dgm:cxn modelId="{6CAE5904-7F9C-4DD1-979F-0FD8B7D9D0AD}" srcId="{7CFCB497-903A-4FCD-ADF0-2CB9AE3915AF}" destId="{DCA309DA-2A17-4E91-BDEA-09F82380F77D}" srcOrd="4" destOrd="0" parTransId="{35C64200-7B14-4292-87C9-5CEF0FDF60F8}" sibTransId="{97002DE1-8A95-4CCC-95D6-6129F5CAFCF2}"/>
    <dgm:cxn modelId="{B9C9460C-EDAD-4917-9717-2181B9C7DB9C}" type="presOf" srcId="{B246ABA1-2B03-4BB3-A547-90F46A1C8464}" destId="{CE16BB1B-BB6D-4593-B76B-5E07DC56C5C2}" srcOrd="0" destOrd="0" presId="urn:microsoft.com/office/officeart/2005/8/layout/default"/>
    <dgm:cxn modelId="{95608B0F-ECDF-4596-A023-D2BAFC8AB6DE}" type="presOf" srcId="{97312319-64E4-4391-ACD6-288D4C69D648}" destId="{B3E3228E-A56C-4157-BA61-4E586072CD23}" srcOrd="0" destOrd="0" presId="urn:microsoft.com/office/officeart/2005/8/layout/default"/>
    <dgm:cxn modelId="{6877A517-E71A-4B7C-9004-B7622B1911A5}" srcId="{7CFCB497-903A-4FCD-ADF0-2CB9AE3915AF}" destId="{B246ABA1-2B03-4BB3-A547-90F46A1C8464}" srcOrd="12" destOrd="0" parTransId="{95ED2EDD-127B-4D7A-AE40-3F9BD3FFCCFF}" sibTransId="{2998D8CF-3D78-49AA-9DE9-817AD9240BB0}"/>
    <dgm:cxn modelId="{1164FC1A-38EE-4620-BEC2-533585585D1C}" srcId="{7CFCB497-903A-4FCD-ADF0-2CB9AE3915AF}" destId="{1D66642B-6F39-4308-A127-E1394A16AD60}" srcOrd="5" destOrd="0" parTransId="{CE4F7929-F7EE-45BC-90EA-39306EB840DD}" sibTransId="{59021EE3-EC4D-4A50-8D19-A021E9CAE67C}"/>
    <dgm:cxn modelId="{359F3425-516A-434D-B4CC-82426546ABBB}" type="presOf" srcId="{5296AC4D-AB4B-4B82-9F4D-41A6454A8C28}" destId="{D23DA2F0-9724-4A96-81A2-E778016E31D3}" srcOrd="0" destOrd="0" presId="urn:microsoft.com/office/officeart/2005/8/layout/default"/>
    <dgm:cxn modelId="{A9260B2C-CBA4-4464-B400-326F271D3141}" type="presOf" srcId="{FAD014DB-1A14-4F05-A311-E603B842B830}" destId="{5182F488-80AF-438F-80C6-C9808CC9798C}" srcOrd="0" destOrd="0" presId="urn:microsoft.com/office/officeart/2005/8/layout/default"/>
    <dgm:cxn modelId="{95A0622D-A7DA-4909-90DF-6BD2BD50CEC1}" srcId="{7CFCB497-903A-4FCD-ADF0-2CB9AE3915AF}" destId="{FC56012F-04A5-4E5F-8FE8-BE62958639F1}" srcOrd="8" destOrd="0" parTransId="{90F21D8D-2AB3-4530-828E-2B163C8EDFC7}" sibTransId="{5A02E6F6-77B4-4FDF-9C93-416099D4F15A}"/>
    <dgm:cxn modelId="{8AFD3040-2632-43EA-A0FB-DF6C5C55C782}" type="presOf" srcId="{B14CA7C9-B434-4774-8F42-FC08B08E0D94}" destId="{B6244E0C-86D1-4643-852B-4DFDF7478B4A}" srcOrd="0" destOrd="0" presId="urn:microsoft.com/office/officeart/2005/8/layout/default"/>
    <dgm:cxn modelId="{E2BF9B5D-4118-46CD-ACDA-88329820E081}" type="presOf" srcId="{7CFCB497-903A-4FCD-ADF0-2CB9AE3915AF}" destId="{A889312B-3E52-4DE3-BE08-B0D08FBFC8F6}" srcOrd="0" destOrd="0" presId="urn:microsoft.com/office/officeart/2005/8/layout/default"/>
    <dgm:cxn modelId="{B56CCC5D-D999-4045-AD5D-1729D618BEB4}" srcId="{7CFCB497-903A-4FCD-ADF0-2CB9AE3915AF}" destId="{5BC04F0E-4F4C-4A50-BF97-9881A065511B}" srcOrd="10" destOrd="0" parTransId="{3F744522-DFE5-4255-94AE-89E98E279B75}" sibTransId="{8D7A7C0A-0645-4D22-B79A-E514958AD986}"/>
    <dgm:cxn modelId="{E4452664-D615-453C-8F42-4A998CD16710}" srcId="{7CFCB497-903A-4FCD-ADF0-2CB9AE3915AF}" destId="{FAD014DB-1A14-4F05-A311-E603B842B830}" srcOrd="9" destOrd="0" parTransId="{4AA3122A-E3E5-420A-B25F-00140227880F}" sibTransId="{81212714-95EA-4B9E-AA63-14EAA0909555}"/>
    <dgm:cxn modelId="{C3ECF147-E4B3-4416-B7C2-B768FC6F684A}" srcId="{7CFCB497-903A-4FCD-ADF0-2CB9AE3915AF}" destId="{97312319-64E4-4391-ACD6-288D4C69D648}" srcOrd="7" destOrd="0" parTransId="{4C823835-A7AB-4FC4-8720-079176C7D935}" sibTransId="{5E601A4C-D2C6-437A-91B0-2A710DDDDF7E}"/>
    <dgm:cxn modelId="{55934570-A0A5-43D1-9CF8-DF11AC2954CE}" srcId="{7CFCB497-903A-4FCD-ADF0-2CB9AE3915AF}" destId="{6F791F33-4F6D-4832-994A-CF765E281881}" srcOrd="11" destOrd="0" parTransId="{51D8589E-BFE5-4F86-8FFD-DA4F5A438DAE}" sibTransId="{89878F67-0776-4A6B-8ECF-97F8E5736A43}"/>
    <dgm:cxn modelId="{DC1AAA70-3684-4534-97CE-B37C49EA5328}" srcId="{7CFCB497-903A-4FCD-ADF0-2CB9AE3915AF}" destId="{B14CA7C9-B434-4774-8F42-FC08B08E0D94}" srcOrd="1" destOrd="0" parTransId="{3F271953-C8D9-46CB-A383-9B0730340115}" sibTransId="{77B87C96-E5BC-4940-8185-332D38D5D7DD}"/>
    <dgm:cxn modelId="{A85A5176-83A5-4966-8267-93B9806C08EC}" type="presOf" srcId="{FC56012F-04A5-4E5F-8FE8-BE62958639F1}" destId="{0ACF02C9-E5ED-4B25-9420-590522D30C85}" srcOrd="0" destOrd="0" presId="urn:microsoft.com/office/officeart/2005/8/layout/default"/>
    <dgm:cxn modelId="{EDDE2281-3C27-40C7-B0CF-5051ED54DD98}" type="presOf" srcId="{8A4505F9-BC74-4CFE-BDBA-EBEB9725147A}" destId="{22AFBC18-C512-4083-83AC-4B8E3CDBAEB3}" srcOrd="0" destOrd="0" presId="urn:microsoft.com/office/officeart/2005/8/layout/default"/>
    <dgm:cxn modelId="{967292A9-DAC2-43F3-8CBA-571D1EA1F980}" type="presOf" srcId="{FB8377DF-3BE1-4E6E-9E19-14EFD42BE26C}" destId="{25EA2436-B121-41CD-A106-589A052BEBE1}" srcOrd="0" destOrd="0" presId="urn:microsoft.com/office/officeart/2005/8/layout/default"/>
    <dgm:cxn modelId="{6EAEC5AB-9BE0-4294-8C76-D6091E6B72B3}" type="presOf" srcId="{6F791F33-4F6D-4832-994A-CF765E281881}" destId="{6E1E39A7-9AE1-4991-9E95-413B42E82008}" srcOrd="0" destOrd="0" presId="urn:microsoft.com/office/officeart/2005/8/layout/default"/>
    <dgm:cxn modelId="{EB73A7C1-DFD9-4851-86A9-FD3A65E5402B}" type="presOf" srcId="{1D66642B-6F39-4308-A127-E1394A16AD60}" destId="{5E2824CF-0CF7-4DF5-A6F8-7B41D4423554}" srcOrd="0" destOrd="0" presId="urn:microsoft.com/office/officeart/2005/8/layout/default"/>
    <dgm:cxn modelId="{EF1EDFC7-62FE-406D-AEBD-3C0AC11868B4}" type="presOf" srcId="{5BC04F0E-4F4C-4A50-BF97-9881A065511B}" destId="{FCD2EC56-5AB1-4A99-A7E9-AA6C4DD89CC1}" srcOrd="0" destOrd="0" presId="urn:microsoft.com/office/officeart/2005/8/layout/default"/>
    <dgm:cxn modelId="{744A1AC9-E620-44A4-953D-E87FE2CF259B}" type="presOf" srcId="{DCA309DA-2A17-4E91-BDEA-09F82380F77D}" destId="{AF607F5F-B666-47F2-A0D5-D997DF6C9161}" srcOrd="0" destOrd="0" presId="urn:microsoft.com/office/officeart/2005/8/layout/default"/>
    <dgm:cxn modelId="{32BF6DE5-7A3C-4B7E-88F9-9D907063FD4F}" srcId="{7CFCB497-903A-4FCD-ADF0-2CB9AE3915AF}" destId="{5740FADB-BC3D-4225-84DF-FBDB3064ABF8}" srcOrd="0" destOrd="0" parTransId="{F8DDA730-0964-459A-AF62-327BED6E0CC2}" sibTransId="{3DA58E0F-E796-47F6-8EA4-AA69800F26A2}"/>
    <dgm:cxn modelId="{279FB2EF-4124-4952-8D5A-8B02A0E2B9B8}" srcId="{7CFCB497-903A-4FCD-ADF0-2CB9AE3915AF}" destId="{FB8377DF-3BE1-4E6E-9E19-14EFD42BE26C}" srcOrd="2" destOrd="0" parTransId="{0DA3B83F-B5A5-4AB8-A44A-2DE8D3A02FA0}" sibTransId="{C9943944-0879-428D-9F5D-4A797FA89898}"/>
    <dgm:cxn modelId="{EEE27CF5-1BD5-4DC7-9715-103267EF8EAA}" srcId="{7CFCB497-903A-4FCD-ADF0-2CB9AE3915AF}" destId="{8A4505F9-BC74-4CFE-BDBA-EBEB9725147A}" srcOrd="3" destOrd="0" parTransId="{3272DA88-E943-44EA-B197-24031A8D91D0}" sibTransId="{AEA2F115-6FD4-481F-9081-B293B99AB409}"/>
    <dgm:cxn modelId="{3AD761F8-02CD-4057-AB10-DA28F2CF9879}" srcId="{7CFCB497-903A-4FCD-ADF0-2CB9AE3915AF}" destId="{5296AC4D-AB4B-4B82-9F4D-41A6454A8C28}" srcOrd="6" destOrd="0" parTransId="{C046B959-845C-4707-BD0E-4E1D2A4003AF}" sibTransId="{6A3AB2EE-F664-4A43-A72B-CE601320ACA5}"/>
    <dgm:cxn modelId="{B9402BF9-97EF-4690-8146-8623C6C7EFD2}" type="presOf" srcId="{5740FADB-BC3D-4225-84DF-FBDB3064ABF8}" destId="{1D0DADC5-0A1B-4DBE-83B8-9E694BE94DE6}" srcOrd="0" destOrd="0" presId="urn:microsoft.com/office/officeart/2005/8/layout/default"/>
    <dgm:cxn modelId="{ABF1768C-EAEE-4112-B400-F89838655C44}" type="presParOf" srcId="{A889312B-3E52-4DE3-BE08-B0D08FBFC8F6}" destId="{1D0DADC5-0A1B-4DBE-83B8-9E694BE94DE6}" srcOrd="0" destOrd="0" presId="urn:microsoft.com/office/officeart/2005/8/layout/default"/>
    <dgm:cxn modelId="{2072952F-35DC-496D-932C-428B57925B36}" type="presParOf" srcId="{A889312B-3E52-4DE3-BE08-B0D08FBFC8F6}" destId="{92704C20-7244-43DD-9848-4758EE80683B}" srcOrd="1" destOrd="0" presId="urn:microsoft.com/office/officeart/2005/8/layout/default"/>
    <dgm:cxn modelId="{74C5D11E-6DB3-4B38-88E1-8987331F62AE}" type="presParOf" srcId="{A889312B-3E52-4DE3-BE08-B0D08FBFC8F6}" destId="{B6244E0C-86D1-4643-852B-4DFDF7478B4A}" srcOrd="2" destOrd="0" presId="urn:microsoft.com/office/officeart/2005/8/layout/default"/>
    <dgm:cxn modelId="{008CB408-3D2F-4863-A649-1FBCAA4CD102}" type="presParOf" srcId="{A889312B-3E52-4DE3-BE08-B0D08FBFC8F6}" destId="{EA719553-94D7-473F-B9B6-E0EA3694C4D6}" srcOrd="3" destOrd="0" presId="urn:microsoft.com/office/officeart/2005/8/layout/default"/>
    <dgm:cxn modelId="{5408AF29-9615-4929-B6D8-A5A4314EECE2}" type="presParOf" srcId="{A889312B-3E52-4DE3-BE08-B0D08FBFC8F6}" destId="{25EA2436-B121-41CD-A106-589A052BEBE1}" srcOrd="4" destOrd="0" presId="urn:microsoft.com/office/officeart/2005/8/layout/default"/>
    <dgm:cxn modelId="{7D970C3A-78C8-49B8-A332-AC539BDF9F9E}" type="presParOf" srcId="{A889312B-3E52-4DE3-BE08-B0D08FBFC8F6}" destId="{AEAAD4C5-544F-4CC7-A7AC-B09BAF5A3207}" srcOrd="5" destOrd="0" presId="urn:microsoft.com/office/officeart/2005/8/layout/default"/>
    <dgm:cxn modelId="{B22499C2-1042-4BFE-A724-0F867B7EC0B6}" type="presParOf" srcId="{A889312B-3E52-4DE3-BE08-B0D08FBFC8F6}" destId="{22AFBC18-C512-4083-83AC-4B8E3CDBAEB3}" srcOrd="6" destOrd="0" presId="urn:microsoft.com/office/officeart/2005/8/layout/default"/>
    <dgm:cxn modelId="{90D75FFA-59EC-4EA8-8E49-CB0EFFC71DBE}" type="presParOf" srcId="{A889312B-3E52-4DE3-BE08-B0D08FBFC8F6}" destId="{E1C24081-ED4D-432F-805C-8712E687CC8B}" srcOrd="7" destOrd="0" presId="urn:microsoft.com/office/officeart/2005/8/layout/default"/>
    <dgm:cxn modelId="{8B026D2D-C51A-4B9B-BF4E-CBCF56098D08}" type="presParOf" srcId="{A889312B-3E52-4DE3-BE08-B0D08FBFC8F6}" destId="{AF607F5F-B666-47F2-A0D5-D997DF6C9161}" srcOrd="8" destOrd="0" presId="urn:microsoft.com/office/officeart/2005/8/layout/default"/>
    <dgm:cxn modelId="{AFB4202A-7EE9-42AA-9402-CE4263E786B5}" type="presParOf" srcId="{A889312B-3E52-4DE3-BE08-B0D08FBFC8F6}" destId="{FB1ADD32-A422-4443-B2C6-186CB25F6798}" srcOrd="9" destOrd="0" presId="urn:microsoft.com/office/officeart/2005/8/layout/default"/>
    <dgm:cxn modelId="{496D080A-1C1C-4DB8-B694-740EEBDBEA91}" type="presParOf" srcId="{A889312B-3E52-4DE3-BE08-B0D08FBFC8F6}" destId="{5E2824CF-0CF7-4DF5-A6F8-7B41D4423554}" srcOrd="10" destOrd="0" presId="urn:microsoft.com/office/officeart/2005/8/layout/default"/>
    <dgm:cxn modelId="{780E1A3C-48EF-47B3-A0F3-1D839220ADB0}" type="presParOf" srcId="{A889312B-3E52-4DE3-BE08-B0D08FBFC8F6}" destId="{46724DC9-7704-4071-9C71-8E9170916287}" srcOrd="11" destOrd="0" presId="urn:microsoft.com/office/officeart/2005/8/layout/default"/>
    <dgm:cxn modelId="{CA8CA758-B9BE-43E3-881E-85E47AFFB281}" type="presParOf" srcId="{A889312B-3E52-4DE3-BE08-B0D08FBFC8F6}" destId="{D23DA2F0-9724-4A96-81A2-E778016E31D3}" srcOrd="12" destOrd="0" presId="urn:microsoft.com/office/officeart/2005/8/layout/default"/>
    <dgm:cxn modelId="{D7BC75F1-732D-4037-9055-B0A4440DC579}" type="presParOf" srcId="{A889312B-3E52-4DE3-BE08-B0D08FBFC8F6}" destId="{7BA9111C-B79E-45E6-89E5-CF98A0EB8A70}" srcOrd="13" destOrd="0" presId="urn:microsoft.com/office/officeart/2005/8/layout/default"/>
    <dgm:cxn modelId="{40EBDC67-73DA-4911-A2CA-232EC035B507}" type="presParOf" srcId="{A889312B-3E52-4DE3-BE08-B0D08FBFC8F6}" destId="{B3E3228E-A56C-4157-BA61-4E586072CD23}" srcOrd="14" destOrd="0" presId="urn:microsoft.com/office/officeart/2005/8/layout/default"/>
    <dgm:cxn modelId="{2000C372-ECBD-4C41-A82C-398971DE5BF5}" type="presParOf" srcId="{A889312B-3E52-4DE3-BE08-B0D08FBFC8F6}" destId="{75662337-22A4-4CE2-A3CE-C5AE0F1FDF16}" srcOrd="15" destOrd="0" presId="urn:microsoft.com/office/officeart/2005/8/layout/default"/>
    <dgm:cxn modelId="{250E2E1D-8B98-4927-823A-93CB4D562A2C}" type="presParOf" srcId="{A889312B-3E52-4DE3-BE08-B0D08FBFC8F6}" destId="{0ACF02C9-E5ED-4B25-9420-590522D30C85}" srcOrd="16" destOrd="0" presId="urn:microsoft.com/office/officeart/2005/8/layout/default"/>
    <dgm:cxn modelId="{5F55B197-8D44-418A-B204-FF42EBE1BFDB}" type="presParOf" srcId="{A889312B-3E52-4DE3-BE08-B0D08FBFC8F6}" destId="{BE52E81C-91F9-43A8-9D35-9BA95C6672F4}" srcOrd="17" destOrd="0" presId="urn:microsoft.com/office/officeart/2005/8/layout/default"/>
    <dgm:cxn modelId="{7F63783A-8BA0-47E3-A4C0-930001BA8F77}" type="presParOf" srcId="{A889312B-3E52-4DE3-BE08-B0D08FBFC8F6}" destId="{5182F488-80AF-438F-80C6-C9808CC9798C}" srcOrd="18" destOrd="0" presId="urn:microsoft.com/office/officeart/2005/8/layout/default"/>
    <dgm:cxn modelId="{851A1769-6C02-4299-888C-390EE9445C8D}" type="presParOf" srcId="{A889312B-3E52-4DE3-BE08-B0D08FBFC8F6}" destId="{157A13BD-6B55-49E4-A4DF-555A00C31D53}" srcOrd="19" destOrd="0" presId="urn:microsoft.com/office/officeart/2005/8/layout/default"/>
    <dgm:cxn modelId="{D8B4A48F-4B33-4347-8AA7-65953442B115}" type="presParOf" srcId="{A889312B-3E52-4DE3-BE08-B0D08FBFC8F6}" destId="{FCD2EC56-5AB1-4A99-A7E9-AA6C4DD89CC1}" srcOrd="20" destOrd="0" presId="urn:microsoft.com/office/officeart/2005/8/layout/default"/>
    <dgm:cxn modelId="{C5A48031-3C04-4948-B1D8-E0E682E472F4}" type="presParOf" srcId="{A889312B-3E52-4DE3-BE08-B0D08FBFC8F6}" destId="{E86687C9-3665-4CA0-A327-DFCA73D1D809}" srcOrd="21" destOrd="0" presId="urn:microsoft.com/office/officeart/2005/8/layout/default"/>
    <dgm:cxn modelId="{18EC66BE-AC72-4E57-B326-E7DAB5FFB3F1}" type="presParOf" srcId="{A889312B-3E52-4DE3-BE08-B0D08FBFC8F6}" destId="{6E1E39A7-9AE1-4991-9E95-413B42E82008}" srcOrd="22" destOrd="0" presId="urn:microsoft.com/office/officeart/2005/8/layout/default"/>
    <dgm:cxn modelId="{128796FA-1CE7-4D10-B1BC-106FFF18A2A9}" type="presParOf" srcId="{A889312B-3E52-4DE3-BE08-B0D08FBFC8F6}" destId="{7C8342C5-36CA-44CE-AA21-738E25619743}" srcOrd="23" destOrd="0" presId="urn:microsoft.com/office/officeart/2005/8/layout/default"/>
    <dgm:cxn modelId="{577691D6-4BF2-4102-8992-5A0157CA1ABE}" type="presParOf" srcId="{A889312B-3E52-4DE3-BE08-B0D08FBFC8F6}" destId="{CE16BB1B-BB6D-4593-B76B-5E07DC56C5C2}"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DADC5-0A1B-4DBE-83B8-9E694BE94DE6}">
      <dsp:nvSpPr>
        <dsp:cNvPr id="0" name=""/>
        <dsp:cNvSpPr/>
      </dsp:nvSpPr>
      <dsp:spPr>
        <a:xfrm>
          <a:off x="3056" y="144759"/>
          <a:ext cx="1654928" cy="992957"/>
        </a:xfrm>
        <a:prstGeom prst="rect">
          <a:avLst/>
        </a:prstGeom>
        <a:solidFill>
          <a:schemeClr val="tx2">
            <a:lumMod val="65000"/>
            <a:lumOff val="3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ptos Display" panose="020F0302020204030204"/>
            </a:rPr>
            <a:t>Preamble</a:t>
          </a:r>
          <a:endParaRPr lang="en-US" sz="2000" kern="1200"/>
        </a:p>
      </dsp:txBody>
      <dsp:txXfrm>
        <a:off x="3056" y="144759"/>
        <a:ext cx="1654928" cy="992957"/>
      </dsp:txXfrm>
    </dsp:sp>
    <dsp:sp modelId="{B6244E0C-86D1-4643-852B-4DFDF7478B4A}">
      <dsp:nvSpPr>
        <dsp:cNvPr id="0" name=""/>
        <dsp:cNvSpPr/>
      </dsp:nvSpPr>
      <dsp:spPr>
        <a:xfrm>
          <a:off x="1823477" y="144759"/>
          <a:ext cx="1654928" cy="992957"/>
        </a:xfrm>
        <a:prstGeom prst="rect">
          <a:avLst/>
        </a:prstGeom>
        <a:solidFill>
          <a:schemeClr val="tx2">
            <a:lumMod val="65000"/>
            <a:lumOff val="3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ptos Display" panose="020F0302020204030204"/>
            </a:rPr>
            <a:t>Rights</a:t>
          </a:r>
        </a:p>
      </dsp:txBody>
      <dsp:txXfrm>
        <a:off x="1823477" y="144759"/>
        <a:ext cx="1654928" cy="992957"/>
      </dsp:txXfrm>
    </dsp:sp>
    <dsp:sp modelId="{25EA2436-B121-41CD-A106-589A052BEBE1}">
      <dsp:nvSpPr>
        <dsp:cNvPr id="0" name=""/>
        <dsp:cNvSpPr/>
      </dsp:nvSpPr>
      <dsp:spPr>
        <a:xfrm>
          <a:off x="3643899" y="144759"/>
          <a:ext cx="1654928" cy="992957"/>
        </a:xfrm>
        <a:prstGeom prst="rect">
          <a:avLst/>
        </a:prstGeom>
        <a:solidFill>
          <a:schemeClr val="tx2">
            <a:lumMod val="65000"/>
            <a:lumOff val="3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ptos Display" panose="020F0302020204030204"/>
            </a:rPr>
            <a:t>Purpose</a:t>
          </a:r>
          <a:endParaRPr lang="en-US" sz="2000" kern="1200"/>
        </a:p>
      </dsp:txBody>
      <dsp:txXfrm>
        <a:off x="3643899" y="144759"/>
        <a:ext cx="1654928" cy="992957"/>
      </dsp:txXfrm>
    </dsp:sp>
    <dsp:sp modelId="{22AFBC18-C512-4083-83AC-4B8E3CDBAEB3}">
      <dsp:nvSpPr>
        <dsp:cNvPr id="0" name=""/>
        <dsp:cNvSpPr/>
      </dsp:nvSpPr>
      <dsp:spPr>
        <a:xfrm>
          <a:off x="5464320" y="144759"/>
          <a:ext cx="1654928" cy="992957"/>
        </a:xfrm>
        <a:prstGeom prst="rect">
          <a:avLst/>
        </a:prstGeom>
        <a:solidFill>
          <a:schemeClr val="tx2">
            <a:lumMod val="65000"/>
            <a:lumOff val="3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ptos Display" panose="020F0302020204030204"/>
            </a:rPr>
            <a:t>Principles</a:t>
          </a:r>
        </a:p>
      </dsp:txBody>
      <dsp:txXfrm>
        <a:off x="5464320" y="144759"/>
        <a:ext cx="1654928" cy="992957"/>
      </dsp:txXfrm>
    </dsp:sp>
    <dsp:sp modelId="{AF607F5F-B666-47F2-A0D5-D997DF6C9161}">
      <dsp:nvSpPr>
        <dsp:cNvPr id="0" name=""/>
        <dsp:cNvSpPr/>
      </dsp:nvSpPr>
      <dsp:spPr>
        <a:xfrm>
          <a:off x="7284741" y="144759"/>
          <a:ext cx="1654928" cy="992957"/>
        </a:xfrm>
        <a:prstGeom prst="rect">
          <a:avLst/>
        </a:prstGeom>
        <a:solidFill>
          <a:schemeClr val="tx2">
            <a:lumMod val="65000"/>
            <a:lumOff val="3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ptos Display" panose="020F0302020204030204"/>
            </a:rPr>
            <a:t>Jurisdiction</a:t>
          </a:r>
          <a:endParaRPr lang="en-US" sz="2000" kern="1200"/>
        </a:p>
      </dsp:txBody>
      <dsp:txXfrm>
        <a:off x="7284741" y="144759"/>
        <a:ext cx="1654928" cy="992957"/>
      </dsp:txXfrm>
    </dsp:sp>
    <dsp:sp modelId="{5E2824CF-0CF7-4DF5-A6F8-7B41D4423554}">
      <dsp:nvSpPr>
        <dsp:cNvPr id="0" name=""/>
        <dsp:cNvSpPr/>
      </dsp:nvSpPr>
      <dsp:spPr>
        <a:xfrm>
          <a:off x="3056" y="1303209"/>
          <a:ext cx="1654928" cy="992957"/>
        </a:xfrm>
        <a:prstGeom prst="rect">
          <a:avLst/>
        </a:prstGeom>
        <a:solidFill>
          <a:schemeClr val="tx2">
            <a:lumMod val="65000"/>
            <a:lumOff val="3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ptos Display" panose="020F0302020204030204"/>
            </a:rPr>
            <a:t>Conflicts</a:t>
          </a:r>
          <a:endParaRPr lang="en-US" sz="2000" kern="1200"/>
        </a:p>
      </dsp:txBody>
      <dsp:txXfrm>
        <a:off x="3056" y="1303209"/>
        <a:ext cx="1654928" cy="992957"/>
      </dsp:txXfrm>
    </dsp:sp>
    <dsp:sp modelId="{D23DA2F0-9724-4A96-81A2-E778016E31D3}">
      <dsp:nvSpPr>
        <dsp:cNvPr id="0" name=""/>
        <dsp:cNvSpPr/>
      </dsp:nvSpPr>
      <dsp:spPr>
        <a:xfrm>
          <a:off x="1823477" y="1303209"/>
          <a:ext cx="1654928" cy="992957"/>
        </a:xfrm>
        <a:prstGeom prst="rect">
          <a:avLst/>
        </a:prstGeom>
        <a:solidFill>
          <a:schemeClr val="tx2">
            <a:lumMod val="65000"/>
            <a:lumOff val="3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ptos Display" panose="020F0302020204030204"/>
            </a:rPr>
            <a:t>Standards</a:t>
          </a:r>
          <a:endParaRPr lang="en-US" sz="2000" kern="1200"/>
        </a:p>
      </dsp:txBody>
      <dsp:txXfrm>
        <a:off x="1823477" y="1303209"/>
        <a:ext cx="1654928" cy="992957"/>
      </dsp:txXfrm>
    </dsp:sp>
    <dsp:sp modelId="{B3E3228E-A56C-4157-BA61-4E586072CD23}">
      <dsp:nvSpPr>
        <dsp:cNvPr id="0" name=""/>
        <dsp:cNvSpPr/>
      </dsp:nvSpPr>
      <dsp:spPr>
        <a:xfrm>
          <a:off x="3643899" y="1303209"/>
          <a:ext cx="1654928" cy="992957"/>
        </a:xfrm>
        <a:prstGeom prst="rect">
          <a:avLst/>
        </a:prstGeom>
        <a:solidFill>
          <a:schemeClr val="tx2">
            <a:lumMod val="65000"/>
            <a:lumOff val="3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ptos Display" panose="020F0302020204030204"/>
            </a:rPr>
            <a:t>Regulations</a:t>
          </a:r>
        </a:p>
      </dsp:txBody>
      <dsp:txXfrm>
        <a:off x="3643899" y="1303209"/>
        <a:ext cx="1654928" cy="992957"/>
      </dsp:txXfrm>
    </dsp:sp>
    <dsp:sp modelId="{0ACF02C9-E5ED-4B25-9420-590522D30C85}">
      <dsp:nvSpPr>
        <dsp:cNvPr id="0" name=""/>
        <dsp:cNvSpPr/>
      </dsp:nvSpPr>
      <dsp:spPr>
        <a:xfrm>
          <a:off x="5464320" y="1303209"/>
          <a:ext cx="1654928" cy="992957"/>
        </a:xfrm>
        <a:prstGeom prst="rect">
          <a:avLst/>
        </a:prstGeom>
        <a:solidFill>
          <a:schemeClr val="tx2">
            <a:lumMod val="65000"/>
            <a:lumOff val="3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ptos Display" panose="020F0302020204030204"/>
            </a:rPr>
            <a:t>Agreements</a:t>
          </a:r>
        </a:p>
      </dsp:txBody>
      <dsp:txXfrm>
        <a:off x="5464320" y="1303209"/>
        <a:ext cx="1654928" cy="992957"/>
      </dsp:txXfrm>
    </dsp:sp>
    <dsp:sp modelId="{5182F488-80AF-438F-80C6-C9808CC9798C}">
      <dsp:nvSpPr>
        <dsp:cNvPr id="0" name=""/>
        <dsp:cNvSpPr/>
      </dsp:nvSpPr>
      <dsp:spPr>
        <a:xfrm>
          <a:off x="7284741" y="1303209"/>
          <a:ext cx="1654928" cy="992957"/>
        </a:xfrm>
        <a:prstGeom prst="rect">
          <a:avLst/>
        </a:prstGeom>
        <a:solidFill>
          <a:schemeClr val="tx2">
            <a:lumMod val="65000"/>
            <a:lumOff val="3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Aptos Display" panose="020F0302020204030204"/>
            </a:rPr>
            <a:t>Environmental Protection</a:t>
          </a:r>
        </a:p>
      </dsp:txBody>
      <dsp:txXfrm>
        <a:off x="7284741" y="1303209"/>
        <a:ext cx="1654928" cy="992957"/>
      </dsp:txXfrm>
    </dsp:sp>
    <dsp:sp modelId="{FCD2EC56-5AB1-4A99-A7E9-AA6C4DD89CC1}">
      <dsp:nvSpPr>
        <dsp:cNvPr id="0" name=""/>
        <dsp:cNvSpPr/>
      </dsp:nvSpPr>
      <dsp:spPr>
        <a:xfrm>
          <a:off x="1823477" y="2461659"/>
          <a:ext cx="1654928" cy="992957"/>
        </a:xfrm>
        <a:prstGeom prst="rect">
          <a:avLst/>
        </a:prstGeom>
        <a:solidFill>
          <a:schemeClr val="tx2">
            <a:lumMod val="65000"/>
            <a:lumOff val="3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Aptos Display" panose="020F0302020204030204"/>
            </a:rPr>
            <a:t>Funding Framework &amp; Grants</a:t>
          </a:r>
        </a:p>
      </dsp:txBody>
      <dsp:txXfrm>
        <a:off x="1823477" y="2461659"/>
        <a:ext cx="1654928" cy="992957"/>
      </dsp:txXfrm>
    </dsp:sp>
    <dsp:sp modelId="{6E1E39A7-9AE1-4991-9E95-413B42E82008}">
      <dsp:nvSpPr>
        <dsp:cNvPr id="0" name=""/>
        <dsp:cNvSpPr/>
      </dsp:nvSpPr>
      <dsp:spPr>
        <a:xfrm>
          <a:off x="3643899" y="2461659"/>
          <a:ext cx="1654928" cy="992957"/>
        </a:xfrm>
        <a:prstGeom prst="rect">
          <a:avLst/>
        </a:prstGeom>
        <a:solidFill>
          <a:schemeClr val="tx2">
            <a:lumMod val="65000"/>
            <a:lumOff val="3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Aptos Display" panose="020F0302020204030204"/>
            </a:rPr>
            <a:t>Immunity &amp; Liability</a:t>
          </a:r>
        </a:p>
      </dsp:txBody>
      <dsp:txXfrm>
        <a:off x="3643899" y="2461659"/>
        <a:ext cx="1654928" cy="992957"/>
      </dsp:txXfrm>
    </dsp:sp>
    <dsp:sp modelId="{CE16BB1B-BB6D-4593-B76B-5E07DC56C5C2}">
      <dsp:nvSpPr>
        <dsp:cNvPr id="0" name=""/>
        <dsp:cNvSpPr/>
      </dsp:nvSpPr>
      <dsp:spPr>
        <a:xfrm>
          <a:off x="5464320" y="2461659"/>
          <a:ext cx="1654928" cy="992957"/>
        </a:xfrm>
        <a:prstGeom prst="rect">
          <a:avLst/>
        </a:prstGeom>
        <a:solidFill>
          <a:schemeClr val="tx2">
            <a:lumMod val="65000"/>
            <a:lumOff val="3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Aptos Display" panose="020F0302020204030204"/>
            </a:rPr>
            <a:t>First Nations Water Commission</a:t>
          </a:r>
        </a:p>
      </dsp:txBody>
      <dsp:txXfrm>
        <a:off x="5464320" y="2461659"/>
        <a:ext cx="1654928" cy="9929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A2EDD-9443-45F4-A73C-887A9642B2AF}" type="datetimeFigureOut">
              <a:rPr lang="en-US" smtClean="0"/>
              <a:t>16/Jul/24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A20A1-67A1-4501-9C8E-CFA45BFC4359}" type="slidenum">
              <a:rPr lang="en-US" smtClean="0"/>
              <a:t>‹#›</a:t>
            </a:fld>
            <a:endParaRPr lang="en-US"/>
          </a:p>
        </p:txBody>
      </p:sp>
    </p:spTree>
    <p:extLst>
      <p:ext uri="{BB962C8B-B14F-4D97-AF65-F5344CB8AC3E}">
        <p14:creationId xmlns:p14="http://schemas.microsoft.com/office/powerpoint/2010/main" val="285254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srgbClr val="000000"/>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Franklin Gothic Medium"/>
              <a:ea typeface="+mn-ea"/>
              <a:cs typeface="+mn-cs"/>
            </a:endParaRPr>
          </a:p>
        </p:txBody>
      </p:sp>
    </p:spTree>
    <p:extLst>
      <p:ext uri="{BB962C8B-B14F-4D97-AF65-F5344CB8AC3E}">
        <p14:creationId xmlns:p14="http://schemas.microsoft.com/office/powerpoint/2010/main" val="2123941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latin typeface="Arial" panose="020B0604020202020204" pitchFamily="34" charset="0"/>
              </a:rPr>
              <a:t>Currently, the AFN is preparing for National Chief Cindy Woodhouse </a:t>
            </a:r>
            <a:r>
              <a:rPr lang="en-US" sz="1200" b="0" i="0" u="none" strike="noStrike" baseline="0" dirty="0" err="1">
                <a:latin typeface="Arial" panose="020B0604020202020204" pitchFamily="34" charset="0"/>
              </a:rPr>
              <a:t>Nepinak’s</a:t>
            </a:r>
            <a:r>
              <a:rPr lang="en-US" sz="1200" b="0" i="0" u="none" strike="noStrike" baseline="0" dirty="0">
                <a:latin typeface="Arial" panose="020B0604020202020204" pitchFamily="34" charset="0"/>
              </a:rPr>
              <a:t> appearance in the fall, as well as a written brief and proposed amendments.</a:t>
            </a:r>
          </a:p>
          <a:p>
            <a:endParaRPr lang="en-US" sz="1200" b="0" i="0" u="none" strike="noStrike" baseline="0" dirty="0">
              <a:latin typeface="Arial" panose="020B0604020202020204" pitchFamily="34" charset="0"/>
            </a:endParaRPr>
          </a:p>
          <a:p>
            <a:r>
              <a:rPr lang="en-US" sz="1200" b="1" i="0" u="none" strike="noStrike" baseline="0" dirty="0">
                <a:latin typeface="Arial" panose="020B0604020202020204" pitchFamily="34" charset="0"/>
              </a:rPr>
              <a:t>Rights-Holders Engagement</a:t>
            </a:r>
          </a:p>
          <a:p>
            <a:pPr marL="628650" marR="16340" lvl="1" indent="-171450">
              <a:buFont typeface="Arial" panose="020B0604020202020204" pitchFamily="34" charset="0"/>
              <a:buChar char="•"/>
            </a:pPr>
            <a:r>
              <a:rPr lang="en-US" sz="1200" b="0" i="0" u="none" strike="noStrike" baseline="0" dirty="0">
                <a:latin typeface="Arial" panose="020B0604020202020204" pitchFamily="34" charset="0"/>
              </a:rPr>
              <a:t>The AFN is preparing to gather</a:t>
            </a:r>
            <a:r>
              <a:rPr lang="en-US" sz="1200" b="0" i="0" u="none" strike="noStrike" baseline="0" dirty="0">
                <a:solidFill>
                  <a:srgbClr val="000000"/>
                </a:solidFill>
                <a:latin typeface="Times New Roman" panose="02020603050405020304" pitchFamily="18" charset="0"/>
              </a:rPr>
              <a:t> </a:t>
            </a:r>
            <a:r>
              <a:rPr lang="en-US" sz="1200" b="0" i="0" u="none" strike="noStrike" baseline="0" dirty="0">
                <a:solidFill>
                  <a:srgbClr val="000000"/>
                </a:solidFill>
                <a:latin typeface="Arial" panose="020B0604020202020204" pitchFamily="34" charset="0"/>
              </a:rPr>
              <a:t>responses from rights-holders.</a:t>
            </a:r>
            <a:endParaRPr lang="en-US" sz="1200" b="1" i="0" u="none" strike="noStrike" baseline="0" dirty="0">
              <a:solidFill>
                <a:srgbClr val="000000"/>
              </a:solidFill>
              <a:highlight>
                <a:srgbClr val="FFFF00"/>
              </a:highlight>
              <a:latin typeface="Arial" panose="020B0604020202020204" pitchFamily="34" charset="0"/>
            </a:endParaRPr>
          </a:p>
          <a:p>
            <a:endParaRPr lang="en-US" sz="1200" b="1" i="0" u="none" strike="noStrike" baseline="0" dirty="0">
              <a:latin typeface="Arial" panose="020B0604020202020204" pitchFamily="34" charset="0"/>
            </a:endParaRPr>
          </a:p>
          <a:p>
            <a:pPr algn="just"/>
            <a:r>
              <a:rPr lang="en-US" sz="1200" b="1" i="0" u="none" strike="noStrike" baseline="0" dirty="0">
                <a:latin typeface="Arial" panose="020B0604020202020204" pitchFamily="34" charset="0"/>
              </a:rPr>
              <a:t>Five Year Evaluations</a:t>
            </a:r>
          </a:p>
          <a:p>
            <a:pPr marR="1050" algn="just"/>
            <a:r>
              <a:rPr lang="en-US" sz="1200" b="0" i="0" u="none" strike="noStrike" baseline="0" dirty="0">
                <a:latin typeface="Arial" panose="020B0604020202020204" pitchFamily="34" charset="0"/>
              </a:rPr>
              <a:t>Bill C-61 provides for five-year evaluations and the preparation of reports to Parliament on the effectiveness and impact of the First Nations Clean Water Act. The  cumulative  effect  of  the  provisions  of  the  proposed  legislation  could fundamentally change the legal and daily operational policy context for source water, drinking water and wastewater services. The review provisions will keep these matters within a national lens over time, allowing an ongoing assessment if systems are changing, including the view and input of First Nations leaders and communities  as  to  whether  these  changes  are  adequate  and  sufficiently</a:t>
            </a:r>
          </a:p>
          <a:p>
            <a:r>
              <a:rPr lang="en-US" sz="1200" b="0" i="0" u="none" strike="noStrike" baseline="0" dirty="0">
                <a:latin typeface="Arial" panose="020B0604020202020204" pitchFamily="34" charset="0"/>
              </a:rPr>
              <a:t>comprehensive to make a dent in the legacy of failed federal policies.</a:t>
            </a:r>
          </a:p>
          <a:p>
            <a:endParaRPr lang="en-CA" dirty="0"/>
          </a:p>
        </p:txBody>
      </p:sp>
      <p:sp>
        <p:nvSpPr>
          <p:cNvPr id="4" name="Slide Number Placeholder 3"/>
          <p:cNvSpPr>
            <a:spLocks noGrp="1"/>
          </p:cNvSpPr>
          <p:nvPr>
            <p:ph type="sldNum" sz="quarter" idx="5"/>
          </p:nvPr>
        </p:nvSpPr>
        <p:spPr/>
        <p:txBody>
          <a:bodyPr/>
          <a:lstStyle/>
          <a:p>
            <a:fld id="{E21A20A1-67A1-4501-9C8E-CFA45BFC4359}" type="slidenum">
              <a:rPr lang="en-US" smtClean="0"/>
              <a:t>13</a:t>
            </a:fld>
            <a:endParaRPr lang="en-US"/>
          </a:p>
        </p:txBody>
      </p:sp>
    </p:spTree>
    <p:extLst>
      <p:ext uri="{BB962C8B-B14F-4D97-AF65-F5344CB8AC3E}">
        <p14:creationId xmlns:p14="http://schemas.microsoft.com/office/powerpoint/2010/main" val="3552675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21A20A1-67A1-4501-9C8E-CFA45BFC4359}" type="slidenum">
              <a:rPr lang="en-US" smtClean="0"/>
              <a:t>19</a:t>
            </a:fld>
            <a:endParaRPr lang="en-US"/>
          </a:p>
        </p:txBody>
      </p:sp>
    </p:spTree>
    <p:extLst>
      <p:ext uri="{BB962C8B-B14F-4D97-AF65-F5344CB8AC3E}">
        <p14:creationId xmlns:p14="http://schemas.microsoft.com/office/powerpoint/2010/main" val="1054342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21A20A1-67A1-4501-9C8E-CFA45BFC4359}" type="slidenum">
              <a:rPr lang="en-US" smtClean="0"/>
              <a:t>20</a:t>
            </a:fld>
            <a:endParaRPr lang="en-US"/>
          </a:p>
        </p:txBody>
      </p:sp>
    </p:spTree>
    <p:extLst>
      <p:ext uri="{BB962C8B-B14F-4D97-AF65-F5344CB8AC3E}">
        <p14:creationId xmlns:p14="http://schemas.microsoft.com/office/powerpoint/2010/main" val="2030854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21A20A1-67A1-4501-9C8E-CFA45BFC4359}" type="slidenum">
              <a:rPr lang="en-US" smtClean="0"/>
              <a:t>21</a:t>
            </a:fld>
            <a:endParaRPr lang="en-US"/>
          </a:p>
        </p:txBody>
      </p:sp>
    </p:spTree>
    <p:extLst>
      <p:ext uri="{BB962C8B-B14F-4D97-AF65-F5344CB8AC3E}">
        <p14:creationId xmlns:p14="http://schemas.microsoft.com/office/powerpoint/2010/main" val="1921703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6910"/>
            <a:r>
              <a:rPr lang="en-US" sz="1200" b="0" i="0" u="none" strike="noStrike" baseline="0" dirty="0">
                <a:latin typeface="Arial" panose="020B0604020202020204" pitchFamily="34" charset="0"/>
              </a:rPr>
              <a:t>In conclusion, Bill C-61 will require improvements at this point and into the future if it receives Royal Assent. As a priority, the AFN has identified for improvement in order to more closely align with the emergent policy positions of First Nations. Whether improvements can be achieved at this stage or can be deferred to further processes is uncertain at this time. It is recommended that suggested improvements be brought forward for to the Commons Standing Committee for consideration. Coordinated submissions by First Nations can outline areas for improvement and advocate for ongoing progress in water, source water, drinking water, wastewater and related infrastructure reforms.</a:t>
            </a:r>
          </a:p>
          <a:p>
            <a:endParaRPr lang="en-US" sz="1200" b="0" i="0" u="none" strike="noStrike" baseline="0" dirty="0">
              <a:latin typeface="Arial" panose="020B0604020202020204" pitchFamily="34" charset="0"/>
            </a:endParaRPr>
          </a:p>
          <a:p>
            <a:pPr marR="6250"/>
            <a:r>
              <a:rPr lang="en-US" sz="1200" b="0" i="0" u="none" strike="noStrike" baseline="0" dirty="0">
                <a:latin typeface="Arial" panose="020B0604020202020204" pitchFamily="34" charset="0"/>
              </a:rPr>
              <a:t>The AFN might also consider recommending further internal technical work on the preparation of the Standing Committee’s resumption of hearings in the fall, as well as preparing for future Senate hearings. Such further technical work could be brought back for review and be directed at ensuring all First Nations governments can benefit from the changes Bill draft legislation C-61. This should include access resources and supports to ensure First Nations are appropriately served and supported.</a:t>
            </a:r>
          </a:p>
          <a:p>
            <a:endParaRPr lang="en-US" sz="1200" b="0" i="0" u="none" strike="noStrike" baseline="0" dirty="0">
              <a:latin typeface="Arial" panose="020B0604020202020204" pitchFamily="34" charset="0"/>
            </a:endParaRPr>
          </a:p>
          <a:p>
            <a:pPr marR="6910"/>
            <a:r>
              <a:rPr lang="en-US" sz="1200" b="0" i="0" u="none" strike="noStrike" baseline="0" dirty="0">
                <a:latin typeface="Arial" panose="020B0604020202020204" pitchFamily="34" charset="0"/>
              </a:rPr>
              <a:t>Bill C-61 opens a pathway to First Nations legislative, regulatory, and administrative space and control for activities in relation to water, source water, drinking water, wastewater, and related infrastructure on First Nations lands. First Nations have the space to enact laws which will build and evolve over time through ongoing refinement of the principles in the First Nations Clean Water Act and through regulations. First Nations will have the opportunity to participate in parliamentary reviews of the First Nations Clean Water Act every five years. with reporting to the House of Commons on the effectiveness of the First Nations Clean Water Act and on necessary improvements identified at each juncture.</a:t>
            </a:r>
          </a:p>
          <a:p>
            <a:endParaRPr lang="en-CA" dirty="0"/>
          </a:p>
        </p:txBody>
      </p:sp>
      <p:sp>
        <p:nvSpPr>
          <p:cNvPr id="4" name="Slide Number Placeholder 3"/>
          <p:cNvSpPr>
            <a:spLocks noGrp="1"/>
          </p:cNvSpPr>
          <p:nvPr>
            <p:ph type="sldNum" sz="quarter" idx="5"/>
          </p:nvPr>
        </p:nvSpPr>
        <p:spPr/>
        <p:txBody>
          <a:bodyPr/>
          <a:lstStyle/>
          <a:p>
            <a:fld id="{E21A20A1-67A1-4501-9C8E-CFA45BFC4359}" type="slidenum">
              <a:rPr lang="en-US" smtClean="0"/>
              <a:t>23</a:t>
            </a:fld>
            <a:endParaRPr lang="en-US"/>
          </a:p>
        </p:txBody>
      </p:sp>
    </p:spTree>
    <p:extLst>
      <p:ext uri="{BB962C8B-B14F-4D97-AF65-F5344CB8AC3E}">
        <p14:creationId xmlns:p14="http://schemas.microsoft.com/office/powerpoint/2010/main" val="1724708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4726B-6447-63AE-D8B7-78AECB1EE6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0B60A-6BE8-A923-6A5E-B7727D3B84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27380D-65C8-F48B-8A02-191F7C940AAB}"/>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2214E064-9EB7-2C83-8029-0584B711DF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CA" sz="1200" b="0" i="0" u="none" strike="noStrike" kern="1200" cap="none" spc="0" normalizeH="0" baseline="0" noProof="0" smtClean="0">
                <a:ln>
                  <a:noFill/>
                </a:ln>
                <a:solidFill>
                  <a:srgbClr val="000000"/>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srgbClr val="000000"/>
              </a:solidFill>
              <a:effectLst/>
              <a:uLnTx/>
              <a:uFillTx/>
              <a:latin typeface="Franklin Gothic Medium"/>
              <a:ea typeface="+mn-ea"/>
              <a:cs typeface="+mn-cs"/>
            </a:endParaRPr>
          </a:p>
        </p:txBody>
      </p:sp>
    </p:spTree>
    <p:extLst>
      <p:ext uri="{BB962C8B-B14F-4D97-AF65-F5344CB8AC3E}">
        <p14:creationId xmlns:p14="http://schemas.microsoft.com/office/powerpoint/2010/main" val="216829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latin typeface="Arial" panose="020B0604020202020204" pitchFamily="34" charset="0"/>
                <a:cs typeface="Arial" panose="020B0604020202020204" pitchFamily="34" charset="0"/>
              </a:rPr>
              <a:t>2013 </a:t>
            </a:r>
            <a:r>
              <a:rPr lang="en-US" sz="1200" b="0" i="0" u="none" strike="noStrike" baseline="0" dirty="0">
                <a:latin typeface="Arial" panose="020B0604020202020204" pitchFamily="34" charset="0"/>
                <a:cs typeface="Arial" panose="020B0604020202020204" pitchFamily="34" charset="0"/>
              </a:rPr>
              <a:t>Since the </a:t>
            </a:r>
            <a:r>
              <a:rPr lang="en-US" sz="1200" b="0" i="1" u="none" strike="noStrike" baseline="0" dirty="0">
                <a:latin typeface="Arial" panose="020B0604020202020204" pitchFamily="34" charset="0"/>
                <a:cs typeface="Arial" panose="020B0604020202020204" pitchFamily="34" charset="0"/>
              </a:rPr>
              <a:t>Safe Drinking Water for First Nations Act</a:t>
            </a:r>
            <a:r>
              <a:rPr lang="en-US" sz="1200" b="0" i="0" u="none" strike="noStrike" baseline="0" dirty="0">
                <a:latin typeface="Arial" panose="020B0604020202020204" pitchFamily="34" charset="0"/>
                <a:cs typeface="Arial" panose="020B0604020202020204" pitchFamily="34" charset="0"/>
              </a:rPr>
              <a:t> was assented on June 19, 2013, the AFN has advocated against unilaterally imposed water legislation, in support of First Nations-led approaches to developing new legislation.</a:t>
            </a:r>
          </a:p>
          <a:p>
            <a:pPr algn="l"/>
            <a:r>
              <a:rPr lang="en-US" sz="1200" b="1" i="0" u="none" strike="noStrike" baseline="0" dirty="0">
                <a:latin typeface="Arial" panose="020B0604020202020204" pitchFamily="34" charset="0"/>
                <a:cs typeface="Arial" panose="020B0604020202020204" pitchFamily="34" charset="0"/>
              </a:rPr>
              <a:t>2015</a:t>
            </a:r>
            <a:r>
              <a:rPr lang="en-US" sz="1200" b="0" i="0" u="none" strike="noStrike" baseline="0" dirty="0">
                <a:latin typeface="Arial" panose="020B0604020202020204" pitchFamily="34" charset="0"/>
                <a:cs typeface="Arial" panose="020B0604020202020204" pitchFamily="34" charset="0"/>
              </a:rPr>
              <a:t> The AFN continued support from First Nations-in-Assembly, including Resolution 26/2015, calling for the repeal of the Act.</a:t>
            </a:r>
          </a:p>
          <a:p>
            <a:pPr algn="l"/>
            <a:r>
              <a:rPr lang="en-US" sz="1200" b="1" i="0" u="none" strike="noStrike" baseline="0" dirty="0">
                <a:latin typeface="Arial" panose="020B0604020202020204" pitchFamily="34" charset="0"/>
                <a:cs typeface="Arial" panose="020B0604020202020204" pitchFamily="34" charset="0"/>
              </a:rPr>
              <a:t>2017 </a:t>
            </a:r>
            <a:r>
              <a:rPr lang="en-US" sz="1200" b="0" i="0" u="none" strike="noStrike" baseline="0" dirty="0">
                <a:latin typeface="Arial" panose="020B0604020202020204" pitchFamily="34" charset="0"/>
                <a:cs typeface="Arial" panose="020B0604020202020204" pitchFamily="34" charset="0"/>
              </a:rPr>
              <a:t>Resolution 88/2017, First Nations led Engagement Process for Safe Drinking Water Legislation mandated the AFN to co-develop a draft framework for new First Nations safe drinking water legislation.</a:t>
            </a:r>
          </a:p>
          <a:p>
            <a:pPr algn="l"/>
            <a:r>
              <a:rPr lang="en-US" sz="1200" b="1" i="0" u="none" strike="noStrike" baseline="0" dirty="0">
                <a:latin typeface="Arial" panose="020B0604020202020204" pitchFamily="34" charset="0"/>
                <a:cs typeface="Arial" panose="020B0604020202020204" pitchFamily="34" charset="0"/>
              </a:rPr>
              <a:t>2018</a:t>
            </a:r>
            <a:r>
              <a:rPr lang="en-US" sz="1200" b="0" i="0" u="none" strike="noStrike" baseline="0" dirty="0">
                <a:latin typeface="Arial" panose="020B0604020202020204" pitchFamily="34" charset="0"/>
                <a:cs typeface="Arial" panose="020B0604020202020204" pitchFamily="34" charset="0"/>
              </a:rPr>
              <a:t> Resolution 01/2018, First Nations Led Process to Develop New Federal Safe Drinking Water Legislation and Resolution 26/2018, Support for a First Nations Preliminary Concepts further direct the AFN in its activities on the SDWFNA.</a:t>
            </a:r>
          </a:p>
          <a:p>
            <a:pPr algn="l"/>
            <a:r>
              <a:rPr lang="en-US" sz="1200" b="1" i="0" u="none" strike="noStrike" baseline="0" dirty="0">
                <a:latin typeface="Arial" panose="020B0604020202020204" pitchFamily="34" charset="0"/>
                <a:cs typeface="Arial" panose="020B0604020202020204" pitchFamily="34" charset="0"/>
              </a:rPr>
              <a:t>2019</a:t>
            </a:r>
            <a:r>
              <a:rPr lang="en-US" sz="1200" b="0" i="0" u="none" strike="noStrike" baseline="0" dirty="0">
                <a:latin typeface="Arial" panose="020B0604020202020204" pitchFamily="34" charset="0"/>
                <a:cs typeface="Arial" panose="020B0604020202020204" pitchFamily="34" charset="0"/>
              </a:rPr>
              <a:t> Resolution 14/2019, Endorsement of the Refined Preliminary Concepts for Repeal and Replacement of the Safe Drinking Water for First Nations Act</a:t>
            </a:r>
          </a:p>
          <a:p>
            <a:pPr algn="l"/>
            <a:r>
              <a:rPr lang="en-US" sz="1200" b="0" i="0" u="none" strike="noStrike" baseline="0" dirty="0">
                <a:latin typeface="Arial" panose="020B0604020202020204" pitchFamily="34" charset="0"/>
                <a:cs typeface="Arial" panose="020B0604020202020204" pitchFamily="34" charset="0"/>
              </a:rPr>
              <a:t>AFN continues to call for the repeal of SDWFNA - The repeal and the replacement of the SDWFNA was mandated by First Nations-in-Assembly through Resolutions 88/2017, 01/2018, 26/2018 and 14/2019.</a:t>
            </a:r>
          </a:p>
          <a:p>
            <a:pPr algn="l"/>
            <a:r>
              <a:rPr lang="en-US" sz="1200" b="0" i="0" u="none" strike="noStrike" baseline="0" dirty="0">
                <a:latin typeface="Arial" panose="020B0604020202020204" pitchFamily="34" charset="0"/>
                <a:cs typeface="Arial" panose="020B0604020202020204" pitchFamily="34" charset="0"/>
              </a:rPr>
              <a:t>The AFN begins 2019 engagements on SDWFNA replacement.</a:t>
            </a:r>
          </a:p>
          <a:p>
            <a:pPr algn="l"/>
            <a:r>
              <a:rPr lang="en-US" sz="1200" b="1" i="0" u="none" strike="noStrike" baseline="0" dirty="0">
                <a:latin typeface="Arial" panose="020B0604020202020204" pitchFamily="34" charset="0"/>
                <a:cs typeface="Arial" panose="020B0604020202020204" pitchFamily="34" charset="0"/>
              </a:rPr>
              <a:t>2021</a:t>
            </a:r>
            <a:r>
              <a:rPr lang="en-US" sz="1200" b="0" i="0" u="none" strike="noStrike" baseline="0" dirty="0">
                <a:latin typeface="Arial" panose="020B0604020202020204" pitchFamily="34" charset="0"/>
                <a:cs typeface="Arial" panose="020B0604020202020204" pitchFamily="34" charset="0"/>
              </a:rPr>
              <a:t> United Nations Declaration on the Rights of Indigenous Peoples Act (S.C. 2021, c.14), proclaimed on June 21, 2021</a:t>
            </a:r>
          </a:p>
          <a:p>
            <a:pPr algn="l"/>
            <a:r>
              <a:rPr lang="en-US" sz="1200" b="0" i="0" u="none" strike="noStrike" baseline="0" dirty="0">
                <a:latin typeface="Arial" panose="020B0604020202020204" pitchFamily="34" charset="0"/>
                <a:cs typeface="Arial" panose="020B0604020202020204" pitchFamily="34" charset="0"/>
              </a:rPr>
              <a:t>Settlement Agreement signed September 15, 2021.</a:t>
            </a:r>
          </a:p>
          <a:p>
            <a:pPr algn="l"/>
            <a:r>
              <a:rPr lang="en-US" sz="1200" b="0" i="0" u="none" strike="noStrike" baseline="0" dirty="0">
                <a:latin typeface="Arial" panose="020B0604020202020204" pitchFamily="34" charset="0"/>
                <a:cs typeface="Arial" panose="020B0604020202020204" pitchFamily="34" charset="0"/>
              </a:rPr>
              <a:t>On December 22, 2021, the Federal Court and the Court of the Queen’s Bench of</a:t>
            </a:r>
          </a:p>
          <a:p>
            <a:pPr algn="l"/>
            <a:r>
              <a:rPr lang="en-US" sz="1200" b="0" i="0" u="none" strike="noStrike" baseline="0" dirty="0">
                <a:latin typeface="Arial" panose="020B0604020202020204" pitchFamily="34" charset="0"/>
                <a:cs typeface="Arial" panose="020B0604020202020204" pitchFamily="34" charset="0"/>
              </a:rPr>
              <a:t>Manitoba issued a joint statement approving an $8 billion (minimum) settlement.</a:t>
            </a:r>
          </a:p>
          <a:p>
            <a:pPr algn="l"/>
            <a:r>
              <a:rPr lang="en-US" sz="1200" b="1" i="0" u="none" strike="noStrike" baseline="0" dirty="0">
                <a:latin typeface="Arial" panose="020B0604020202020204" pitchFamily="34" charset="0"/>
                <a:cs typeface="Arial" panose="020B0604020202020204" pitchFamily="34" charset="0"/>
              </a:rPr>
              <a:t>2022</a:t>
            </a:r>
            <a:r>
              <a:rPr lang="en-US" sz="1200" b="0" i="0" u="none" strike="noStrike" baseline="0" dirty="0">
                <a:latin typeface="Arial" panose="020B0604020202020204" pitchFamily="34" charset="0"/>
                <a:cs typeface="Arial" panose="020B0604020202020204" pitchFamily="34" charset="0"/>
              </a:rPr>
              <a:t> The repeal of SDWFNA received Royal Assent on June 23, 2022.</a:t>
            </a:r>
          </a:p>
          <a:p>
            <a:pPr algn="l"/>
            <a:endParaRPr lang="en-US" sz="1200" b="0" i="0" u="none" strike="noStrike" baseline="0" dirty="0">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Through Resolution 23/2022, the AFN and Canada recommitted to being co-development</a:t>
            </a:r>
          </a:p>
          <a:p>
            <a:pPr algn="l"/>
            <a:r>
              <a:rPr lang="en-US" sz="1200" b="0" i="0" u="none" strike="noStrike" baseline="0" dirty="0">
                <a:latin typeface="Arial" panose="020B0604020202020204" pitchFamily="34" charset="0"/>
                <a:cs typeface="Arial" panose="020B0604020202020204" pitchFamily="34" charset="0"/>
              </a:rPr>
              <a:t>partners. This recommitment was necessary to ensure the proposed legislation contains the</a:t>
            </a:r>
          </a:p>
          <a:p>
            <a:pPr algn="l"/>
            <a:r>
              <a:rPr lang="en-US" sz="1200" b="0" i="0" u="none" strike="noStrike" baseline="0" dirty="0">
                <a:latin typeface="Arial" panose="020B0604020202020204" pitchFamily="34" charset="0"/>
                <a:cs typeface="Arial" panose="020B0604020202020204" pitchFamily="34" charset="0"/>
              </a:rPr>
              <a:t>necessary minimum requirements that have been articulated by First Nations.</a:t>
            </a:r>
          </a:p>
          <a:p>
            <a:endParaRPr lang="en-CA" dirty="0"/>
          </a:p>
        </p:txBody>
      </p:sp>
      <p:sp>
        <p:nvSpPr>
          <p:cNvPr id="4" name="Slide Number Placeholder 3"/>
          <p:cNvSpPr>
            <a:spLocks noGrp="1"/>
          </p:cNvSpPr>
          <p:nvPr>
            <p:ph type="sldNum" sz="quarter" idx="5"/>
          </p:nvPr>
        </p:nvSpPr>
        <p:spPr/>
        <p:txBody>
          <a:bodyPr/>
          <a:lstStyle/>
          <a:p>
            <a:fld id="{E21A20A1-67A1-4501-9C8E-CFA45BFC4359}" type="slidenum">
              <a:rPr lang="en-US" smtClean="0"/>
              <a:t>5</a:t>
            </a:fld>
            <a:endParaRPr lang="en-US"/>
          </a:p>
        </p:txBody>
      </p:sp>
    </p:spTree>
    <p:extLst>
      <p:ext uri="{BB962C8B-B14F-4D97-AF65-F5344CB8AC3E}">
        <p14:creationId xmlns:p14="http://schemas.microsoft.com/office/powerpoint/2010/main" val="3658189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July 21, 2023, Canada released an updated consultation draft of a legislative proposal</a:t>
            </a:r>
          </a:p>
          <a:p>
            <a:r>
              <a:rPr lang="en-US" dirty="0"/>
              <a:t>with First Nation rights-holders and organizations for further feedback. The updated</a:t>
            </a:r>
          </a:p>
          <a:p>
            <a:r>
              <a:rPr lang="en-US" dirty="0"/>
              <a:t>consultation draft of a legislative proposal was published on ISC’s website on August 4,</a:t>
            </a:r>
          </a:p>
          <a:p>
            <a:r>
              <a:rPr lang="en-US" dirty="0"/>
              <a:t>2023. Feedback provided at that stage resulted in additional changes to the final proposed</a:t>
            </a:r>
          </a:p>
          <a:p>
            <a:r>
              <a:rPr lang="en-US" dirty="0"/>
              <a:t>legislation tabled in the House of Commons, although not all of the First Nations proposals</a:t>
            </a:r>
          </a:p>
          <a:p>
            <a:r>
              <a:rPr lang="en-US" dirty="0"/>
              <a:t>were integrated into Bill C-61.</a:t>
            </a:r>
          </a:p>
          <a:p>
            <a:endParaRPr lang="en-US" b="1" dirty="0"/>
          </a:p>
          <a:p>
            <a:r>
              <a:rPr lang="en-US" b="1" dirty="0"/>
              <a:t>BILL C-61</a:t>
            </a:r>
          </a:p>
          <a:p>
            <a:r>
              <a:rPr lang="en-US" dirty="0"/>
              <a:t>On Dec 11, 2023, Minister of Indigenous Services, Patty Hajdu, moved to introduce into</a:t>
            </a:r>
          </a:p>
          <a:p>
            <a:r>
              <a:rPr lang="en-US" dirty="0"/>
              <a:t>First Reading, Bill C-61, An Act respecting water, source water, drinking water, wastewater</a:t>
            </a:r>
          </a:p>
          <a:p>
            <a:r>
              <a:rPr lang="en-US" dirty="0"/>
              <a:t>and related infrastructure on First Nation lands (short title First Nations Clean Water Act).</a:t>
            </a:r>
          </a:p>
          <a:p>
            <a:endParaRPr lang="en-US" dirty="0"/>
          </a:p>
          <a:p>
            <a:r>
              <a:rPr lang="en-US" dirty="0"/>
              <a:t>The Bill progressed to Second Reading on February 5.</a:t>
            </a:r>
          </a:p>
          <a:p>
            <a:endParaRPr lang="en-CA" dirty="0"/>
          </a:p>
        </p:txBody>
      </p:sp>
      <p:sp>
        <p:nvSpPr>
          <p:cNvPr id="4" name="Slide Number Placeholder 3"/>
          <p:cNvSpPr>
            <a:spLocks noGrp="1"/>
          </p:cNvSpPr>
          <p:nvPr>
            <p:ph type="sldNum" sz="quarter" idx="5"/>
          </p:nvPr>
        </p:nvSpPr>
        <p:spPr/>
        <p:txBody>
          <a:bodyPr/>
          <a:lstStyle/>
          <a:p>
            <a:fld id="{E21A20A1-67A1-4501-9C8E-CFA45BFC4359}" type="slidenum">
              <a:rPr lang="en-US" smtClean="0"/>
              <a:t>6</a:t>
            </a:fld>
            <a:endParaRPr lang="en-US"/>
          </a:p>
        </p:txBody>
      </p:sp>
    </p:spTree>
    <p:extLst>
      <p:ext uri="{BB962C8B-B14F-4D97-AF65-F5344CB8AC3E}">
        <p14:creationId xmlns:p14="http://schemas.microsoft.com/office/powerpoint/2010/main" val="148342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Current Situation:</a:t>
            </a:r>
          </a:p>
          <a:p>
            <a:r>
              <a:rPr lang="en-US" dirty="0"/>
              <a:t>On June 5, 2024, Second Reading was concluded. Bill C-61 was referred to the Standing</a:t>
            </a:r>
          </a:p>
          <a:p>
            <a:r>
              <a:rPr lang="en-US" dirty="0"/>
              <a:t>Committee on Indigenous and Northern Affairs (INAN).</a:t>
            </a:r>
          </a:p>
          <a:p>
            <a:r>
              <a:rPr lang="en-US" dirty="0"/>
              <a:t>INAN has held meetings on Bill C-61 on June 12, 17 and 19.</a:t>
            </a:r>
          </a:p>
          <a:p>
            <a:endParaRPr lang="en-CA" dirty="0"/>
          </a:p>
        </p:txBody>
      </p:sp>
      <p:sp>
        <p:nvSpPr>
          <p:cNvPr id="4" name="Slide Number Placeholder 3"/>
          <p:cNvSpPr>
            <a:spLocks noGrp="1"/>
          </p:cNvSpPr>
          <p:nvPr>
            <p:ph type="sldNum" sz="quarter" idx="5"/>
          </p:nvPr>
        </p:nvSpPr>
        <p:spPr/>
        <p:txBody>
          <a:bodyPr/>
          <a:lstStyle/>
          <a:p>
            <a:fld id="{E21A20A1-67A1-4501-9C8E-CFA45BFC4359}" type="slidenum">
              <a:rPr lang="en-US" smtClean="0"/>
              <a:t>7</a:t>
            </a:fld>
            <a:endParaRPr lang="en-US"/>
          </a:p>
        </p:txBody>
      </p:sp>
    </p:spTree>
    <p:extLst>
      <p:ext uri="{BB962C8B-B14F-4D97-AF65-F5344CB8AC3E}">
        <p14:creationId xmlns:p14="http://schemas.microsoft.com/office/powerpoint/2010/main" val="1110478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Cited as short title, First Nations Clean Water Act, Bill C-61, An Act respecting</a:t>
            </a:r>
          </a:p>
          <a:p>
            <a:r>
              <a:rPr lang="en-US" dirty="0"/>
              <a:t>water, source water, drinking water, wastewater and related infrastructure on First</a:t>
            </a:r>
          </a:p>
          <a:p>
            <a:r>
              <a:rPr lang="en-US" dirty="0"/>
              <a:t>Nation lands represents a significant step forward in addressing the longstanding</a:t>
            </a:r>
          </a:p>
          <a:p>
            <a:r>
              <a:rPr lang="en-US" dirty="0"/>
              <a:t>issues surrounding water and wastewater management in First Nations across</a:t>
            </a:r>
          </a:p>
          <a:p>
            <a:r>
              <a:rPr lang="en-US" dirty="0"/>
              <a:t>Canada. The proposed legislation aims to provide a robust legal framework to</a:t>
            </a:r>
          </a:p>
          <a:p>
            <a:r>
              <a:rPr lang="en-US" dirty="0"/>
              <a:t>ensure safe, reliable, and sustainable water services for First Nations.</a:t>
            </a:r>
          </a:p>
          <a:p>
            <a:endParaRPr lang="en-CA" dirty="0"/>
          </a:p>
        </p:txBody>
      </p:sp>
      <p:sp>
        <p:nvSpPr>
          <p:cNvPr id="4" name="Slide Number Placeholder 3"/>
          <p:cNvSpPr>
            <a:spLocks noGrp="1"/>
          </p:cNvSpPr>
          <p:nvPr>
            <p:ph type="sldNum" sz="quarter" idx="5"/>
          </p:nvPr>
        </p:nvSpPr>
        <p:spPr/>
        <p:txBody>
          <a:bodyPr/>
          <a:lstStyle/>
          <a:p>
            <a:fld id="{E21A20A1-67A1-4501-9C8E-CFA45BFC4359}" type="slidenum">
              <a:rPr lang="en-US" smtClean="0"/>
              <a:t>8</a:t>
            </a:fld>
            <a:endParaRPr lang="en-US"/>
          </a:p>
        </p:txBody>
      </p:sp>
    </p:spTree>
    <p:extLst>
      <p:ext uri="{BB962C8B-B14F-4D97-AF65-F5344CB8AC3E}">
        <p14:creationId xmlns:p14="http://schemas.microsoft.com/office/powerpoint/2010/main" val="75351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C-61 is another piece of legislation that affirms the inherent rights of First</a:t>
            </a:r>
          </a:p>
          <a:p>
            <a:r>
              <a:rPr lang="en-US" dirty="0"/>
              <a:t>Nations and acknowledges jurisdiction over water, source water, drinking water,</a:t>
            </a:r>
          </a:p>
          <a:p>
            <a:r>
              <a:rPr lang="en-US" dirty="0"/>
              <a:t>wastewater and related infrastructure. The proposed draft legislation affirms</a:t>
            </a:r>
          </a:p>
          <a:p>
            <a:r>
              <a:rPr lang="en-US" dirty="0"/>
              <a:t>inherent Aboriginal and Treaty rights in Section 35 of the Constitution Act, 1982,</a:t>
            </a:r>
          </a:p>
          <a:p>
            <a:r>
              <a:rPr lang="en-US" dirty="0"/>
              <a:t>including self-government, and gives protection for laws passed by First Nations</a:t>
            </a:r>
          </a:p>
          <a:p>
            <a:r>
              <a:rPr lang="en-US" dirty="0"/>
              <a:t>governments to have the full force of federal law, trumping the Indian Act and other</a:t>
            </a:r>
          </a:p>
          <a:p>
            <a:r>
              <a:rPr lang="en-US" dirty="0"/>
              <a:t>legislation, except for the Fisheries Act, the Canadian Navigable Waters Act, the</a:t>
            </a:r>
          </a:p>
          <a:p>
            <a:r>
              <a:rPr lang="en-US" dirty="0"/>
              <a:t>Migratory Birds Convention Act, 1994, the Canada Marine Act, the Canadian</a:t>
            </a:r>
          </a:p>
          <a:p>
            <a:r>
              <a:rPr lang="en-US" dirty="0"/>
              <a:t>Environmental Protection Act, 1999, the Canada Shipping Act, 2001 and the</a:t>
            </a:r>
          </a:p>
          <a:p>
            <a:r>
              <a:rPr lang="en-US" dirty="0"/>
              <a:t>Species at Risk Act and of regulations made under those Acts prevail.</a:t>
            </a:r>
            <a:endParaRPr lang="en-CA" dirty="0"/>
          </a:p>
        </p:txBody>
      </p:sp>
      <p:sp>
        <p:nvSpPr>
          <p:cNvPr id="4" name="Slide Number Placeholder 3"/>
          <p:cNvSpPr>
            <a:spLocks noGrp="1"/>
          </p:cNvSpPr>
          <p:nvPr>
            <p:ph type="sldNum" sz="quarter" idx="5"/>
          </p:nvPr>
        </p:nvSpPr>
        <p:spPr/>
        <p:txBody>
          <a:bodyPr/>
          <a:lstStyle/>
          <a:p>
            <a:fld id="{E21A20A1-67A1-4501-9C8E-CFA45BFC4359}" type="slidenum">
              <a:rPr lang="en-US" smtClean="0"/>
              <a:t>9</a:t>
            </a:fld>
            <a:endParaRPr lang="en-US"/>
          </a:p>
        </p:txBody>
      </p:sp>
    </p:spTree>
    <p:extLst>
      <p:ext uri="{BB962C8B-B14F-4D97-AF65-F5344CB8AC3E}">
        <p14:creationId xmlns:p14="http://schemas.microsoft.com/office/powerpoint/2010/main" val="265011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latin typeface="Arial" panose="020B0604020202020204" pitchFamily="34" charset="0"/>
              </a:rPr>
              <a:t>Parliament Sittings:</a:t>
            </a:r>
          </a:p>
          <a:p>
            <a:pPr marR="1050" algn="just"/>
            <a:r>
              <a:rPr lang="en-US" sz="1200" b="0" i="0" u="none" strike="noStrike" baseline="0" dirty="0">
                <a:latin typeface="Arial" panose="020B0604020202020204" pitchFamily="34" charset="0"/>
              </a:rPr>
              <a:t>Bill C-61 received its first reading on December 11, 2023. It proceeded to second reading on February 5, 2024. Bill C-61 advanced to the Standing Commons Committee on First Nations and Northern Affairs for study on June 5, 2024. The examination of the proposed legislation is currently proceeding as per the normal process of review. On June 21, Parliament adjourned for the summer and will resume on September 16. INAN Committee will resume the study of Bill C-61 in the fall.</a:t>
            </a:r>
          </a:p>
          <a:p>
            <a:pPr marR="1070" algn="just"/>
            <a:r>
              <a:rPr lang="en-US" sz="1200" b="0" i="0" u="none" strike="noStrike" baseline="0" dirty="0">
                <a:latin typeface="Arial" panose="020B0604020202020204" pitchFamily="34" charset="0"/>
              </a:rPr>
              <a:t>At which time the committee study of Bill C-61 will resume. There is a risk that the legislative process may not be completed before a potential election.</a:t>
            </a:r>
          </a:p>
          <a:p>
            <a:endParaRPr lang="en-US" sz="1200" b="0" i="0" u="none" strike="noStrike" baseline="0" dirty="0">
              <a:latin typeface="Arial" panose="020B0604020202020204" pitchFamily="34" charset="0"/>
            </a:endParaRPr>
          </a:p>
          <a:p>
            <a:r>
              <a:rPr lang="en-US" sz="1200" b="1" i="0" u="none" strike="noStrike" baseline="0" dirty="0">
                <a:latin typeface="Arial" panose="020B0604020202020204" pitchFamily="34" charset="0"/>
              </a:rPr>
              <a:t>AFN Support for Proponent Participation in the INAN Committee process:</a:t>
            </a:r>
          </a:p>
          <a:p>
            <a:pPr marL="628650" lvl="1" indent="-171450">
              <a:buFont typeface="Arial" panose="020B0604020202020204" pitchFamily="34" charset="0"/>
              <a:buChar char="•"/>
            </a:pPr>
            <a:r>
              <a:rPr lang="en-US" sz="1200" b="0" i="0" u="none" strike="noStrike" baseline="0" dirty="0">
                <a:latin typeface="Arial" panose="020B0604020202020204" pitchFamily="34" charset="0"/>
              </a:rPr>
              <a:t>for requesting to make an appearance</a:t>
            </a:r>
          </a:p>
          <a:p>
            <a:pPr marL="628650" lvl="1" indent="-171450">
              <a:buFont typeface="Arial" panose="020B0604020202020204" pitchFamily="34" charset="0"/>
              <a:buChar char="•"/>
            </a:pPr>
            <a:r>
              <a:rPr lang="en-US" sz="1200" b="0" i="0" u="none" strike="noStrike" baseline="0" dirty="0">
                <a:latin typeface="Arial" panose="020B0604020202020204" pitchFamily="34" charset="0"/>
              </a:rPr>
              <a:t>for submitting briefs to the committee</a:t>
            </a:r>
          </a:p>
          <a:p>
            <a:endParaRPr lang="en-CA" dirty="0"/>
          </a:p>
        </p:txBody>
      </p:sp>
      <p:sp>
        <p:nvSpPr>
          <p:cNvPr id="4" name="Slide Number Placeholder 3"/>
          <p:cNvSpPr>
            <a:spLocks noGrp="1"/>
          </p:cNvSpPr>
          <p:nvPr>
            <p:ph type="sldNum" sz="quarter" idx="5"/>
          </p:nvPr>
        </p:nvSpPr>
        <p:spPr/>
        <p:txBody>
          <a:bodyPr/>
          <a:lstStyle/>
          <a:p>
            <a:fld id="{E21A20A1-67A1-4501-9C8E-CFA45BFC4359}" type="slidenum">
              <a:rPr lang="en-US" smtClean="0"/>
              <a:t>11</a:t>
            </a:fld>
            <a:endParaRPr lang="en-US"/>
          </a:p>
        </p:txBody>
      </p:sp>
    </p:spTree>
    <p:extLst>
      <p:ext uri="{BB962C8B-B14F-4D97-AF65-F5344CB8AC3E}">
        <p14:creationId xmlns:p14="http://schemas.microsoft.com/office/powerpoint/2010/main" val="139708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solidFill>
                  <a:srgbClr val="000000"/>
                </a:solidFill>
                <a:latin typeface="CIDFont+F6"/>
              </a:rPr>
              <a:t>The AFN National Chief Appearance</a:t>
            </a:r>
          </a:p>
          <a:p>
            <a:pPr algn="l"/>
            <a:r>
              <a:rPr lang="en-US" sz="1200" b="0" i="0" u="none" strike="noStrike" baseline="0" dirty="0">
                <a:solidFill>
                  <a:srgbClr val="000000"/>
                </a:solidFill>
                <a:latin typeface="CIDFont+F5"/>
              </a:rPr>
              <a:t>Currently, the AFN is preparing for National Chief Cindy Woodhouse </a:t>
            </a:r>
            <a:r>
              <a:rPr lang="en-US" sz="1200" b="0" i="0" u="none" strike="noStrike" baseline="0" dirty="0" err="1">
                <a:solidFill>
                  <a:srgbClr val="000000"/>
                </a:solidFill>
                <a:latin typeface="CIDFont+F5"/>
              </a:rPr>
              <a:t>Nepinak’s</a:t>
            </a:r>
            <a:endParaRPr lang="en-US" sz="1200" b="0" i="0" u="none" strike="noStrike" baseline="0" dirty="0">
              <a:solidFill>
                <a:srgbClr val="000000"/>
              </a:solidFill>
              <a:latin typeface="CIDFont+F5"/>
            </a:endParaRPr>
          </a:p>
          <a:p>
            <a:pPr algn="l"/>
            <a:r>
              <a:rPr lang="en-US" sz="1200" b="0" i="0" u="none" strike="noStrike" baseline="0" dirty="0">
                <a:solidFill>
                  <a:srgbClr val="000000"/>
                </a:solidFill>
                <a:latin typeface="CIDFont+F5"/>
              </a:rPr>
              <a:t>appearance in the fall, as well as a written brief and proposed amendments.</a:t>
            </a:r>
          </a:p>
          <a:p>
            <a:pPr algn="l"/>
            <a:endParaRPr lang="en-US" sz="1200" b="0" i="0" u="none" strike="noStrike" baseline="0" dirty="0">
              <a:solidFill>
                <a:srgbClr val="000000"/>
              </a:solidFill>
              <a:latin typeface="CIDFont+F5"/>
            </a:endParaRPr>
          </a:p>
          <a:p>
            <a:pPr algn="l"/>
            <a:r>
              <a:rPr lang="en-US" sz="1200" b="0" i="0" u="none" strike="noStrike" baseline="0" dirty="0">
                <a:solidFill>
                  <a:srgbClr val="000000"/>
                </a:solidFill>
                <a:latin typeface="CIDFont+F5"/>
              </a:rPr>
              <a:t>INAN will conclude their study of Bill C-61, which includes a clause-by-clause</a:t>
            </a:r>
          </a:p>
          <a:p>
            <a:pPr algn="l"/>
            <a:r>
              <a:rPr lang="en-US" sz="1200" b="0" i="0" u="none" strike="noStrike" baseline="0" dirty="0">
                <a:solidFill>
                  <a:srgbClr val="000000"/>
                </a:solidFill>
                <a:latin typeface="CIDFont+F5"/>
              </a:rPr>
              <a:t>review. The committee will proceed to the Report Stage where members may</a:t>
            </a:r>
          </a:p>
          <a:p>
            <a:pPr algn="l"/>
            <a:r>
              <a:rPr lang="en-US" sz="1200" b="0" i="0" u="none" strike="noStrike" baseline="0" dirty="0">
                <a:solidFill>
                  <a:srgbClr val="000000"/>
                </a:solidFill>
                <a:latin typeface="CIDFont+F5"/>
              </a:rPr>
              <a:t>propose motions to amend the text of the Bill.</a:t>
            </a:r>
          </a:p>
          <a:p>
            <a:pPr algn="l"/>
            <a:endParaRPr lang="en-US" sz="1200" b="0" i="0" u="none" strike="noStrike" baseline="0" dirty="0">
              <a:solidFill>
                <a:srgbClr val="000000"/>
              </a:solidFill>
              <a:latin typeface="CIDFont+F5"/>
            </a:endParaRPr>
          </a:p>
          <a:p>
            <a:pPr algn="l"/>
            <a:r>
              <a:rPr lang="en-US" sz="1200" b="0" i="0" u="none" strike="noStrike" baseline="0" dirty="0">
                <a:solidFill>
                  <a:srgbClr val="000000"/>
                </a:solidFill>
                <a:latin typeface="CIDFont+F5"/>
              </a:rPr>
              <a:t>At Third Reading, the House of Commons will debate the final form of the Bill and a</a:t>
            </a:r>
          </a:p>
          <a:p>
            <a:pPr algn="l"/>
            <a:r>
              <a:rPr lang="en-US" sz="1200" b="0" i="0" u="none" strike="noStrike" baseline="0" dirty="0">
                <a:solidFill>
                  <a:srgbClr val="000000"/>
                </a:solidFill>
                <a:latin typeface="CIDFont+F5"/>
              </a:rPr>
              <a:t>motion will be presented to adopt the Bill.</a:t>
            </a:r>
          </a:p>
          <a:p>
            <a:pPr algn="l"/>
            <a:endParaRPr lang="en-US" sz="1200" b="0" i="0" u="none" strike="noStrike" baseline="0" dirty="0">
              <a:solidFill>
                <a:srgbClr val="000000"/>
              </a:solidFill>
              <a:latin typeface="CIDFont+F5"/>
            </a:endParaRPr>
          </a:p>
          <a:p>
            <a:pPr algn="l"/>
            <a:r>
              <a:rPr lang="en-US" sz="1200" b="0" i="0" u="none" strike="noStrike" baseline="0" dirty="0">
                <a:solidFill>
                  <a:srgbClr val="000000"/>
                </a:solidFill>
                <a:latin typeface="CIDFont+F5"/>
              </a:rPr>
              <a:t>The Bill will then proceed to the Senate for consideration and passage. The Senate</a:t>
            </a:r>
          </a:p>
          <a:p>
            <a:pPr algn="l"/>
            <a:r>
              <a:rPr lang="en-US" sz="1200" b="0" i="0" u="none" strike="noStrike" baseline="0" dirty="0">
                <a:solidFill>
                  <a:srgbClr val="000000"/>
                </a:solidFill>
                <a:latin typeface="CIDFont+F5"/>
              </a:rPr>
              <a:t>follows a similar legislative process to the one in the House of Commons. The</a:t>
            </a:r>
          </a:p>
          <a:p>
            <a:pPr algn="l"/>
            <a:r>
              <a:rPr lang="en-US" sz="1200" b="0" i="0" u="none" strike="noStrike" baseline="0" dirty="0">
                <a:solidFill>
                  <a:srgbClr val="000000"/>
                </a:solidFill>
                <a:latin typeface="CIDFont+F5"/>
              </a:rPr>
              <a:t>Senate may make amendments to a Bill or adopt the Bill without amendment.</a:t>
            </a:r>
          </a:p>
          <a:p>
            <a:pPr algn="l"/>
            <a:endParaRPr lang="en-US" sz="1200" b="0" i="0" u="none" strike="noStrike" baseline="0" dirty="0">
              <a:solidFill>
                <a:srgbClr val="333333"/>
              </a:solidFill>
              <a:latin typeface="CIDFont+F5"/>
            </a:endParaRPr>
          </a:p>
          <a:p>
            <a:pPr algn="l"/>
            <a:r>
              <a:rPr lang="en-US" sz="1200" b="0" i="0" u="none" strike="noStrike" baseline="0" dirty="0">
                <a:solidFill>
                  <a:srgbClr val="333333"/>
                </a:solidFill>
                <a:latin typeface="CIDFont+F5"/>
              </a:rPr>
              <a:t>Royal Assent is the stage that a bill must pass before officially becoming an act of</a:t>
            </a:r>
          </a:p>
          <a:p>
            <a:pPr algn="l"/>
            <a:r>
              <a:rPr lang="en-US" sz="1200" b="0" i="0" u="none" strike="noStrike" baseline="0" dirty="0">
                <a:solidFill>
                  <a:srgbClr val="333333"/>
                </a:solidFill>
                <a:latin typeface="CIDFont+F5"/>
              </a:rPr>
              <a:t>Parliament. A bill will not be given Royal Assent unless it has gone through all the</a:t>
            </a:r>
          </a:p>
          <a:p>
            <a:pPr algn="l"/>
            <a:r>
              <a:rPr lang="en-US" sz="1200" b="0" i="0" u="none" strike="noStrike" baseline="0" dirty="0">
                <a:solidFill>
                  <a:srgbClr val="333333"/>
                </a:solidFill>
                <a:latin typeface="CIDFont+F5"/>
              </a:rPr>
              <a:t>stages of the legislative process and has been passed by both Houses in identical</a:t>
            </a:r>
          </a:p>
          <a:p>
            <a:pPr algn="l"/>
            <a:r>
              <a:rPr lang="en-US" sz="1200" b="0" i="0" u="none" strike="noStrike" baseline="0" dirty="0">
                <a:solidFill>
                  <a:srgbClr val="333333"/>
                </a:solidFill>
                <a:latin typeface="CIDFont+F5"/>
              </a:rPr>
              <a:t>form.</a:t>
            </a:r>
            <a:endParaRPr lang="en-US" dirty="0"/>
          </a:p>
          <a:p>
            <a:endParaRPr lang="en-CA" dirty="0"/>
          </a:p>
        </p:txBody>
      </p:sp>
      <p:sp>
        <p:nvSpPr>
          <p:cNvPr id="4" name="Slide Number Placeholder 3"/>
          <p:cNvSpPr>
            <a:spLocks noGrp="1"/>
          </p:cNvSpPr>
          <p:nvPr>
            <p:ph type="sldNum" sz="quarter" idx="5"/>
          </p:nvPr>
        </p:nvSpPr>
        <p:spPr/>
        <p:txBody>
          <a:bodyPr/>
          <a:lstStyle/>
          <a:p>
            <a:fld id="{E21A20A1-67A1-4501-9C8E-CFA45BFC4359}" type="slidenum">
              <a:rPr lang="en-US" smtClean="0"/>
              <a:t>12</a:t>
            </a:fld>
            <a:endParaRPr lang="en-US"/>
          </a:p>
        </p:txBody>
      </p:sp>
    </p:spTree>
    <p:extLst>
      <p:ext uri="{BB962C8B-B14F-4D97-AF65-F5344CB8AC3E}">
        <p14:creationId xmlns:p14="http://schemas.microsoft.com/office/powerpoint/2010/main" val="1726945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5491" y="533401"/>
            <a:ext cx="5030510" cy="251460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065490" y="3403600"/>
            <a:ext cx="503051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51800D1-BC36-4D63-8E82-FACE300618D4}" type="datetime1">
              <a:rPr lang="en-US" smtClean="0"/>
              <a:t>16/Jul/24</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44803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B546C99D-A22F-4504-B0D3-B7D975082730}" type="datetime1">
              <a:rPr lang="en-US" smtClean="0"/>
              <a:t>16/Jul/24</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9445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3695" y="533400"/>
            <a:ext cx="2362816"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491" y="533400"/>
            <a:ext cx="7469544"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B9F09928-ADF3-4A2F-92C5-FE9386C96E70}" type="datetime1">
              <a:rPr lang="en-US" smtClean="0"/>
              <a:t>16/Jul/24</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322044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F48EC54A-3510-4C3B-9B48-288EC2C2BB0C}" type="datetime1">
              <a:rPr lang="en-US" smtClean="0"/>
              <a:t>16/Jul/24</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372745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5491" y="533400"/>
            <a:ext cx="8689063"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491" y="3124200"/>
            <a:ext cx="8689063"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F4FCFA15-8499-4D85-89BB-E7BAECEA75FB}" type="datetime1">
              <a:rPr lang="en-US" smtClean="0"/>
              <a:t>16/Jul/24</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55082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489" y="1828800"/>
            <a:ext cx="4253068"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6021" y="1828800"/>
            <a:ext cx="4253068"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CA5307A-E77F-429D-BD50-8CBF014D8FDF}" type="datetime1">
              <a:rPr lang="en-US" smtClean="0"/>
              <a:t>16/Jul/24</a:t>
            </a:fld>
            <a:endParaRPr dirty="0"/>
          </a:p>
        </p:txBody>
      </p:sp>
      <p:sp>
        <p:nvSpPr>
          <p:cNvPr id="7" name="Slide Number Placeholder 6"/>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86047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490" y="1828800"/>
            <a:ext cx="4253068"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5490" y="2590800"/>
            <a:ext cx="4253068"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1485" y="1828800"/>
            <a:ext cx="4253068"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01485" y="2590800"/>
            <a:ext cx="4253068"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704823FB-787B-49AB-9685-4D2671424135}" type="datetime1">
              <a:rPr lang="en-US" smtClean="0"/>
              <a:t>16/Jul/24</a:t>
            </a:fld>
            <a:endParaRPr dirty="0"/>
          </a:p>
        </p:txBody>
      </p:sp>
      <p:sp>
        <p:nvSpPr>
          <p:cNvPr id="9" name="Slide Number Placeholder 8"/>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380694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469DB98F-C20A-4384-936F-D26A7EFC6DE1}" type="datetime1">
              <a:rPr lang="en-US" smtClean="0"/>
              <a:t>16/Jul/24</a:t>
            </a:fld>
            <a:endParaRPr dirty="0"/>
          </a:p>
        </p:txBody>
      </p:sp>
      <p:sp>
        <p:nvSpPr>
          <p:cNvPr id="5" name="Slide Number Placeholder 4"/>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144307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309F2FB1-25E0-49AB-985A-B2916693DA16}" type="datetime1">
              <a:rPr lang="en-US" smtClean="0"/>
              <a:t>16/Jul/24</a:t>
            </a:fld>
            <a:endParaRPr dirty="0"/>
          </a:p>
        </p:txBody>
      </p:sp>
      <p:sp>
        <p:nvSpPr>
          <p:cNvPr id="4" name="Slide Number Placeholder 3"/>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1250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533400"/>
            <a:ext cx="4115872"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7341" y="533400"/>
            <a:ext cx="5868928"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0" y="2209800"/>
            <a:ext cx="4115872"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C5BE8F94-5AB5-4BB8-9D55-077EE5F1D308}" type="datetime1">
              <a:rPr lang="en-US" smtClean="0"/>
              <a:t>16/Jul/24</a:t>
            </a:fld>
            <a:endParaRPr dirty="0"/>
          </a:p>
        </p:txBody>
      </p:sp>
      <p:sp>
        <p:nvSpPr>
          <p:cNvPr id="7" name="Slide Number Placeholder 6"/>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110872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533400"/>
            <a:ext cx="4115872" cy="1524000"/>
          </a:xfrm>
        </p:spPr>
        <p:txBody>
          <a:bodyPr anchor="b">
            <a:noAutofit/>
          </a:bodyPr>
          <a:lstStyle>
            <a:lvl1pPr algn="l">
              <a:defRPr sz="36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0" y="533400"/>
            <a:ext cx="5781679"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65490" y="2209800"/>
            <a:ext cx="4115872"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514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490" y="533400"/>
            <a:ext cx="8689064"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490" y="1828800"/>
            <a:ext cx="8689064"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5491" y="6155268"/>
            <a:ext cx="5654560" cy="273049"/>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Add a footer</a:t>
            </a:r>
          </a:p>
        </p:txBody>
      </p:sp>
      <p:sp>
        <p:nvSpPr>
          <p:cNvPr id="4" name="Date Placeholder 3"/>
          <p:cNvSpPr>
            <a:spLocks noGrp="1"/>
          </p:cNvSpPr>
          <p:nvPr>
            <p:ph type="dt" sz="half" idx="2"/>
          </p:nvPr>
        </p:nvSpPr>
        <p:spPr>
          <a:xfrm>
            <a:off x="6934418" y="6155268"/>
            <a:ext cx="1371957"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107D1B04-DC53-49A4-9D1E-D55E9F931C4E}" type="datetime1">
              <a:rPr lang="en-US" smtClean="0"/>
              <a:t>16/Jul/24</a:t>
            </a:fld>
            <a:endParaRPr lang="en-US" dirty="0"/>
          </a:p>
        </p:txBody>
      </p:sp>
      <p:sp>
        <p:nvSpPr>
          <p:cNvPr id="6" name="Slide Number Placeholder 5"/>
          <p:cNvSpPr>
            <a:spLocks noGrp="1"/>
          </p:cNvSpPr>
          <p:nvPr>
            <p:ph type="sldNum" sz="quarter" idx="4"/>
          </p:nvPr>
        </p:nvSpPr>
        <p:spPr>
          <a:xfrm>
            <a:off x="8535035" y="6155268"/>
            <a:ext cx="1219519"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1772380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ourcommons.ca/Procedure/Guides/Witness-e.html" TargetMode="External"/><Relationship Id="rId2" Type="http://schemas.openxmlformats.org/officeDocument/2006/relationships/hyperlink" Target="https://www.ourcommons.ca/Committees/en/INAN/Members" TargetMode="External"/><Relationship Id="rId1" Type="http://schemas.openxmlformats.org/officeDocument/2006/relationships/slideLayout" Target="../slideLayouts/slideLayout7.xml"/><Relationship Id="rId6" Type="http://schemas.openxmlformats.org/officeDocument/2006/relationships/hyperlink" Target="http://ourcommons.ca/INAN-e" TargetMode="External"/><Relationship Id="rId5" Type="http://schemas.openxmlformats.org/officeDocument/2006/relationships/hyperlink" Target="mailto:INAN@parl.gc.ca" TargetMode="External"/><Relationship Id="rId4" Type="http://schemas.openxmlformats.org/officeDocument/2006/relationships/hyperlink" Target="https://www.ourcommons.ca/Procedure/Guides/brief-e.html"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ourcommons.ca/committees/en/INAN/StudyActivity?studyActivityId=12799569"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51150F7-6743-4FDC-A383-B0260C0CE796}"/>
              </a:ext>
            </a:extLst>
          </p:cNvPr>
          <p:cNvSpPr>
            <a:spLocks noGrp="1"/>
          </p:cNvSpPr>
          <p:nvPr>
            <p:ph type="ctrTitle"/>
          </p:nvPr>
        </p:nvSpPr>
        <p:spPr>
          <a:xfrm>
            <a:off x="568504" y="2673788"/>
            <a:ext cx="11054992" cy="2517290"/>
          </a:xfrm>
        </p:spPr>
        <p:txBody>
          <a:bodyPr>
            <a:normAutofit/>
          </a:bodyPr>
          <a:lstStyle/>
          <a:p>
            <a:pPr algn="ctr"/>
            <a:r>
              <a:rPr lang="en-US" sz="4000" dirty="0">
                <a:solidFill>
                  <a:schemeClr val="tx1"/>
                </a:solidFill>
              </a:rPr>
              <a:t>Clean Water, Water Services and Wastewater </a:t>
            </a:r>
            <a:br>
              <a:rPr lang="en-US" dirty="0">
                <a:solidFill>
                  <a:schemeClr val="tx1"/>
                </a:solidFill>
              </a:rPr>
            </a:br>
            <a:r>
              <a:rPr lang="en-US" sz="4000" dirty="0">
                <a:solidFill>
                  <a:schemeClr val="tx1"/>
                </a:solidFill>
              </a:rPr>
              <a:t>Parliamentary Legislative Process</a:t>
            </a:r>
            <a:br>
              <a:rPr lang="en-US" dirty="0"/>
            </a:br>
            <a:br>
              <a:rPr lang="en-US" dirty="0"/>
            </a:br>
            <a:r>
              <a:rPr lang="en-US" sz="2700" dirty="0">
                <a:solidFill>
                  <a:schemeClr val="tx1"/>
                </a:solidFill>
              </a:rPr>
              <a:t>Bill C-61 First Nations Clean Water Act</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AE4A8-A6E5-453E-B946-FB774B73F48C}" type="slidenum">
              <a:rPr kumimoji="0" lang="en-US" sz="1200" b="0" i="0" u="none" strike="noStrike" kern="1200" cap="none" spc="0" normalizeH="0" baseline="0" noProof="0">
                <a:ln>
                  <a:noFill/>
                </a:ln>
                <a:solidFill>
                  <a:srgbClr val="000000">
                    <a:lumMod val="65000"/>
                    <a:lumOff val="35000"/>
                  </a:srgbClr>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lumMod val="65000"/>
                  <a:lumOff val="35000"/>
                </a:srgbClr>
              </a:solidFill>
              <a:effectLst/>
              <a:uLnTx/>
              <a:uFillTx/>
              <a:latin typeface="Franklin Gothic Medium"/>
              <a:ea typeface="+mn-ea"/>
              <a:cs typeface="+mn-cs"/>
            </a:endParaRPr>
          </a:p>
        </p:txBody>
      </p:sp>
    </p:spTree>
    <p:extLst>
      <p:ext uri="{BB962C8B-B14F-4D97-AF65-F5344CB8AC3E}">
        <p14:creationId xmlns:p14="http://schemas.microsoft.com/office/powerpoint/2010/main" val="294917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BE9B33-2D33-46A4-895B-B2A4BD309866}"/>
              </a:ext>
            </a:extLst>
          </p:cNvPr>
          <p:cNvSpPr>
            <a:spLocks noGrp="1"/>
          </p:cNvSpPr>
          <p:nvPr>
            <p:ph type="sldNum" sz="quarter" idx="12"/>
          </p:nvPr>
        </p:nvSpPr>
        <p:spPr/>
        <p:txBody>
          <a:bodyPr/>
          <a:lstStyle/>
          <a:p>
            <a:fld id="{AAEAE4A8-A6E5-453E-B946-FB774B73F48C}" type="slidenum">
              <a:rPr lang="en-CA" smtClean="0"/>
              <a:t>10</a:t>
            </a:fld>
            <a:endParaRPr lang="en-CA" dirty="0"/>
          </a:p>
        </p:txBody>
      </p:sp>
      <p:sp>
        <p:nvSpPr>
          <p:cNvPr id="3" name="Title 1">
            <a:extLst>
              <a:ext uri="{FF2B5EF4-FFF2-40B4-BE49-F238E27FC236}">
                <a16:creationId xmlns:a16="http://schemas.microsoft.com/office/drawing/2014/main" id="{6B25CF6C-C030-4F2C-B530-38D1806CDB50}"/>
              </a:ext>
            </a:extLst>
          </p:cNvPr>
          <p:cNvSpPr txBox="1">
            <a:spLocks/>
          </p:cNvSpPr>
          <p:nvPr/>
        </p:nvSpPr>
        <p:spPr>
          <a:xfrm>
            <a:off x="1381561" y="444575"/>
            <a:ext cx="3119518" cy="500305"/>
          </a:xfrm>
          <a:prstGeom prst="rect">
            <a:avLst/>
          </a:prstGeom>
        </p:spPr>
        <p:txBody>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pPr algn="ctr"/>
            <a:r>
              <a:rPr lang="en-US">
                <a:solidFill>
                  <a:schemeClr val="bg1"/>
                </a:solidFill>
              </a:rPr>
              <a:t>Bill C-61 </a:t>
            </a:r>
            <a:br>
              <a:rPr lang="en-US">
                <a:solidFill>
                  <a:schemeClr val="bg1"/>
                </a:solidFill>
              </a:rPr>
            </a:br>
            <a:endParaRPr lang="en-US" dirty="0">
              <a:solidFill>
                <a:schemeClr val="bg1"/>
              </a:solidFill>
            </a:endParaRPr>
          </a:p>
        </p:txBody>
      </p:sp>
      <p:graphicFrame>
        <p:nvGraphicFramePr>
          <p:cNvPr id="4" name="Object 3">
            <a:extLst>
              <a:ext uri="{FF2B5EF4-FFF2-40B4-BE49-F238E27FC236}">
                <a16:creationId xmlns:a16="http://schemas.microsoft.com/office/drawing/2014/main" id="{DCD4B4D1-A4A8-475C-A73E-7273BB452A7C}"/>
              </a:ext>
            </a:extLst>
          </p:cNvPr>
          <p:cNvGraphicFramePr>
            <a:graphicFrameLocks noChangeAspect="1"/>
          </p:cNvGraphicFramePr>
          <p:nvPr>
            <p:extLst>
              <p:ext uri="{D42A27DB-BD31-4B8C-83A1-F6EECF244321}">
                <p14:modId xmlns:p14="http://schemas.microsoft.com/office/powerpoint/2010/main" val="2097108967"/>
              </p:ext>
            </p:extLst>
          </p:nvPr>
        </p:nvGraphicFramePr>
        <p:xfrm>
          <a:off x="4322882" y="1839581"/>
          <a:ext cx="3119517" cy="4037022"/>
        </p:xfrm>
        <a:graphic>
          <a:graphicData uri="http://schemas.openxmlformats.org/presentationml/2006/ole">
            <mc:AlternateContent xmlns:mc="http://schemas.openxmlformats.org/markup-compatibility/2006">
              <mc:Choice xmlns:v="urn:schemas-microsoft-com:vml" Requires="v">
                <p:oleObj name="Acrobat Document" r:id="rId2" imgW="3886099" imgH="5029200" progId="Acrobat.Document.DC">
                  <p:embed/>
                </p:oleObj>
              </mc:Choice>
              <mc:Fallback>
                <p:oleObj name="Acrobat Document" r:id="rId2" imgW="3886099" imgH="5029200" progId="Acrobat.Document.DC">
                  <p:embed/>
                  <p:pic>
                    <p:nvPicPr>
                      <p:cNvPr id="4" name="Object 3">
                        <a:extLst>
                          <a:ext uri="{FF2B5EF4-FFF2-40B4-BE49-F238E27FC236}">
                            <a16:creationId xmlns:a16="http://schemas.microsoft.com/office/drawing/2014/main" id="{D622B489-3E7A-546C-50B5-2443F5723E16}"/>
                          </a:ext>
                        </a:extLst>
                      </p:cNvPr>
                      <p:cNvPicPr/>
                      <p:nvPr/>
                    </p:nvPicPr>
                    <p:blipFill>
                      <a:blip r:embed="rId3"/>
                      <a:stretch>
                        <a:fillRect/>
                      </a:stretch>
                    </p:blipFill>
                    <p:spPr>
                      <a:xfrm>
                        <a:off x="4322882" y="1839581"/>
                        <a:ext cx="3119517" cy="4037022"/>
                      </a:xfrm>
                      <a:prstGeom prst="rect">
                        <a:avLst/>
                      </a:prstGeom>
                      <a:noFill/>
                      <a:ln w="22225">
                        <a:solidFill>
                          <a:schemeClr val="tx1"/>
                        </a:solidFill>
                      </a:ln>
                    </p:spPr>
                  </p:pic>
                </p:oleObj>
              </mc:Fallback>
            </mc:AlternateContent>
          </a:graphicData>
        </a:graphic>
      </p:graphicFrame>
    </p:spTree>
    <p:extLst>
      <p:ext uri="{BB962C8B-B14F-4D97-AF65-F5344CB8AC3E}">
        <p14:creationId xmlns:p14="http://schemas.microsoft.com/office/powerpoint/2010/main" val="19300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C6A99-5006-44DA-8CBF-4759179D4D7B}"/>
              </a:ext>
            </a:extLst>
          </p:cNvPr>
          <p:cNvSpPr>
            <a:spLocks noGrp="1"/>
          </p:cNvSpPr>
          <p:nvPr>
            <p:ph type="sldNum" sz="quarter" idx="12"/>
          </p:nvPr>
        </p:nvSpPr>
        <p:spPr/>
        <p:txBody>
          <a:bodyPr/>
          <a:lstStyle/>
          <a:p>
            <a:fld id="{AAEAE4A8-A6E5-453E-B946-FB774B73F48C}" type="slidenum">
              <a:rPr lang="en-CA" smtClean="0"/>
              <a:t>11</a:t>
            </a:fld>
            <a:endParaRPr lang="en-CA" dirty="0"/>
          </a:p>
        </p:txBody>
      </p:sp>
      <p:sp>
        <p:nvSpPr>
          <p:cNvPr id="3" name="Title 1">
            <a:extLst>
              <a:ext uri="{FF2B5EF4-FFF2-40B4-BE49-F238E27FC236}">
                <a16:creationId xmlns:a16="http://schemas.microsoft.com/office/drawing/2014/main" id="{9CF9D029-FF49-4366-972D-A60E58C7A3B7}"/>
              </a:ext>
            </a:extLst>
          </p:cNvPr>
          <p:cNvSpPr txBox="1">
            <a:spLocks/>
          </p:cNvSpPr>
          <p:nvPr/>
        </p:nvSpPr>
        <p:spPr>
          <a:xfrm>
            <a:off x="2037521" y="429683"/>
            <a:ext cx="9336157" cy="578675"/>
          </a:xfrm>
          <a:prstGeom prst="rect">
            <a:avLst/>
          </a:prstGeom>
        </p:spPr>
        <p:txBody>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r>
              <a:rPr lang="en-US">
                <a:solidFill>
                  <a:schemeClr val="bg1"/>
                </a:solidFill>
                <a:ea typeface="+mj-lt"/>
                <a:cs typeface="+mj-lt"/>
              </a:rPr>
              <a:t>Legislative Process</a:t>
            </a:r>
            <a:endParaRPr lang="en-CA" dirty="0">
              <a:solidFill>
                <a:schemeClr val="bg1"/>
              </a:solidFill>
            </a:endParaRPr>
          </a:p>
        </p:txBody>
      </p:sp>
      <p:sp>
        <p:nvSpPr>
          <p:cNvPr id="5" name="Content Placeholder 2">
            <a:extLst>
              <a:ext uri="{FF2B5EF4-FFF2-40B4-BE49-F238E27FC236}">
                <a16:creationId xmlns:a16="http://schemas.microsoft.com/office/drawing/2014/main" id="{8DEEB62A-F13D-439A-ABE4-D4E46573C334}"/>
              </a:ext>
            </a:extLst>
          </p:cNvPr>
          <p:cNvSpPr txBox="1">
            <a:spLocks/>
          </p:cNvSpPr>
          <p:nvPr/>
        </p:nvSpPr>
        <p:spPr>
          <a:xfrm>
            <a:off x="1427921" y="3034673"/>
            <a:ext cx="9336158" cy="2582594"/>
          </a:xfrm>
          <a:prstGeom prst="rect">
            <a:avLst/>
          </a:prstGeom>
        </p:spPr>
        <p:txBody>
          <a:bodyPr>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0" indent="0" algn="ctr">
              <a:buFont typeface="Arial" pitchFamily="34" charset="0"/>
              <a:buNone/>
            </a:pPr>
            <a:r>
              <a:rPr lang="en-US" sz="3000" b="1" dirty="0"/>
              <a:t>Stuart </a:t>
            </a:r>
            <a:r>
              <a:rPr lang="en-US" sz="3000" b="1" dirty="0" err="1"/>
              <a:t>Wuttke</a:t>
            </a:r>
            <a:r>
              <a:rPr lang="en-US" sz="3000" b="1" dirty="0"/>
              <a:t> </a:t>
            </a:r>
          </a:p>
          <a:p>
            <a:pPr marL="0" indent="0" algn="ctr">
              <a:buFont typeface="Arial" pitchFamily="34" charset="0"/>
              <a:buNone/>
            </a:pPr>
            <a:r>
              <a:rPr lang="en-US" sz="3000" dirty="0"/>
              <a:t>AFN Legal Counsel</a:t>
            </a:r>
          </a:p>
        </p:txBody>
      </p:sp>
    </p:spTree>
    <p:extLst>
      <p:ext uri="{BB962C8B-B14F-4D97-AF65-F5344CB8AC3E}">
        <p14:creationId xmlns:p14="http://schemas.microsoft.com/office/powerpoint/2010/main" val="317676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557D71-974C-4719-8833-AAF0B7DB939B}"/>
              </a:ext>
            </a:extLst>
          </p:cNvPr>
          <p:cNvSpPr>
            <a:spLocks noGrp="1"/>
          </p:cNvSpPr>
          <p:nvPr>
            <p:ph type="sldNum" sz="quarter" idx="12"/>
          </p:nvPr>
        </p:nvSpPr>
        <p:spPr/>
        <p:txBody>
          <a:bodyPr/>
          <a:lstStyle/>
          <a:p>
            <a:fld id="{AAEAE4A8-A6E5-453E-B946-FB774B73F48C}" type="slidenum">
              <a:rPr lang="en-CA" smtClean="0"/>
              <a:t>12</a:t>
            </a:fld>
            <a:endParaRPr lang="en-CA" dirty="0"/>
          </a:p>
        </p:txBody>
      </p:sp>
      <p:sp>
        <p:nvSpPr>
          <p:cNvPr id="3" name="Title 1">
            <a:extLst>
              <a:ext uri="{FF2B5EF4-FFF2-40B4-BE49-F238E27FC236}">
                <a16:creationId xmlns:a16="http://schemas.microsoft.com/office/drawing/2014/main" id="{95368951-EE41-4382-BCEB-66F9F3504225}"/>
              </a:ext>
            </a:extLst>
          </p:cNvPr>
          <p:cNvSpPr txBox="1">
            <a:spLocks/>
          </p:cNvSpPr>
          <p:nvPr/>
        </p:nvSpPr>
        <p:spPr bwMode="gray">
          <a:xfrm>
            <a:off x="1848662" y="445453"/>
            <a:ext cx="6427612" cy="560388"/>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4000" b="0" i="0" kern="1200" cap="none">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a:solidFill>
                  <a:schemeClr val="bg1"/>
                </a:solidFill>
                <a:latin typeface="+mn-lt"/>
              </a:rPr>
              <a:t>How a Bill Becomes a Law</a:t>
            </a:r>
            <a:endParaRPr lang="en-US" dirty="0">
              <a:solidFill>
                <a:schemeClr val="bg1"/>
              </a:solidFill>
              <a:latin typeface="+mn-lt"/>
            </a:endParaRPr>
          </a:p>
        </p:txBody>
      </p:sp>
      <p:pic>
        <p:nvPicPr>
          <p:cNvPr id="4" name="Picture 3">
            <a:extLst>
              <a:ext uri="{FF2B5EF4-FFF2-40B4-BE49-F238E27FC236}">
                <a16:creationId xmlns:a16="http://schemas.microsoft.com/office/drawing/2014/main" id="{8C489DDD-CA71-4FC8-A6C7-8EAAC3C59C91}"/>
              </a:ext>
            </a:extLst>
          </p:cNvPr>
          <p:cNvPicPr>
            <a:picLocks noChangeAspect="1"/>
          </p:cNvPicPr>
          <p:nvPr/>
        </p:nvPicPr>
        <p:blipFill>
          <a:blip r:embed="rId3"/>
          <a:stretch>
            <a:fillRect/>
          </a:stretch>
        </p:blipFill>
        <p:spPr>
          <a:xfrm>
            <a:off x="3395530" y="1709927"/>
            <a:ext cx="4880744" cy="4587902"/>
          </a:xfrm>
          <a:prstGeom prst="rect">
            <a:avLst/>
          </a:prstGeom>
        </p:spPr>
      </p:pic>
    </p:spTree>
    <p:extLst>
      <p:ext uri="{BB962C8B-B14F-4D97-AF65-F5344CB8AC3E}">
        <p14:creationId xmlns:p14="http://schemas.microsoft.com/office/powerpoint/2010/main" val="122324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BFDDE2-E03B-4931-AAD1-63C683B1A88F}"/>
              </a:ext>
            </a:extLst>
          </p:cNvPr>
          <p:cNvSpPr>
            <a:spLocks noGrp="1"/>
          </p:cNvSpPr>
          <p:nvPr>
            <p:ph type="sldNum" sz="quarter" idx="12"/>
          </p:nvPr>
        </p:nvSpPr>
        <p:spPr/>
        <p:txBody>
          <a:bodyPr/>
          <a:lstStyle/>
          <a:p>
            <a:fld id="{AAEAE4A8-A6E5-453E-B946-FB774B73F48C}" type="slidenum">
              <a:rPr lang="en-CA" smtClean="0"/>
              <a:t>13</a:t>
            </a:fld>
            <a:endParaRPr lang="en-CA" dirty="0"/>
          </a:p>
        </p:txBody>
      </p:sp>
      <p:sp>
        <p:nvSpPr>
          <p:cNvPr id="3" name="Title 1">
            <a:extLst>
              <a:ext uri="{FF2B5EF4-FFF2-40B4-BE49-F238E27FC236}">
                <a16:creationId xmlns:a16="http://schemas.microsoft.com/office/drawing/2014/main" id="{D879E5F9-BBA4-4C45-A574-B378F5AAA7A5}"/>
              </a:ext>
            </a:extLst>
          </p:cNvPr>
          <p:cNvSpPr txBox="1">
            <a:spLocks/>
          </p:cNvSpPr>
          <p:nvPr/>
        </p:nvSpPr>
        <p:spPr>
          <a:xfrm>
            <a:off x="1946081" y="386926"/>
            <a:ext cx="9336157" cy="578675"/>
          </a:xfrm>
          <a:prstGeom prst="rect">
            <a:avLst/>
          </a:prstGeom>
        </p:spPr>
        <p:txBody>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r>
              <a:rPr lang="en-US">
                <a:solidFill>
                  <a:schemeClr val="bg1"/>
                </a:solidFill>
                <a:ea typeface="+mj-lt"/>
                <a:cs typeface="+mj-lt"/>
              </a:rPr>
              <a:t>Process for Amendments</a:t>
            </a:r>
            <a:endParaRPr lang="en-CA" dirty="0">
              <a:solidFill>
                <a:schemeClr val="bg1"/>
              </a:solidFill>
            </a:endParaRPr>
          </a:p>
        </p:txBody>
      </p:sp>
      <p:sp>
        <p:nvSpPr>
          <p:cNvPr id="5" name="Content Placeholder 2">
            <a:extLst>
              <a:ext uri="{FF2B5EF4-FFF2-40B4-BE49-F238E27FC236}">
                <a16:creationId xmlns:a16="http://schemas.microsoft.com/office/drawing/2014/main" id="{502C2664-AF8F-D28F-3A9F-77D66A158D4B}"/>
              </a:ext>
            </a:extLst>
          </p:cNvPr>
          <p:cNvSpPr txBox="1">
            <a:spLocks/>
          </p:cNvSpPr>
          <p:nvPr/>
        </p:nvSpPr>
        <p:spPr>
          <a:xfrm>
            <a:off x="1427921" y="3034673"/>
            <a:ext cx="9336158" cy="2582594"/>
          </a:xfrm>
          <a:prstGeom prst="rect">
            <a:avLst/>
          </a:prstGeom>
        </p:spPr>
        <p:txBody>
          <a:bodyPr>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0" indent="0" algn="ctr">
              <a:buFont typeface="Arial" pitchFamily="34" charset="0"/>
              <a:buNone/>
            </a:pPr>
            <a:r>
              <a:rPr lang="en-US" sz="3000" b="1" dirty="0"/>
              <a:t>Stuart </a:t>
            </a:r>
            <a:r>
              <a:rPr lang="en-US" sz="3000" b="1" dirty="0" err="1"/>
              <a:t>Wuttke</a:t>
            </a:r>
            <a:r>
              <a:rPr lang="en-US" sz="3000" b="1" dirty="0"/>
              <a:t> </a:t>
            </a:r>
          </a:p>
          <a:p>
            <a:pPr marL="0" indent="0" algn="ctr">
              <a:buFont typeface="Arial" pitchFamily="34" charset="0"/>
              <a:buNone/>
            </a:pPr>
            <a:r>
              <a:rPr lang="en-US" sz="3000" dirty="0"/>
              <a:t>AFN Legal Counsel</a:t>
            </a:r>
          </a:p>
        </p:txBody>
      </p:sp>
    </p:spTree>
    <p:extLst>
      <p:ext uri="{BB962C8B-B14F-4D97-AF65-F5344CB8AC3E}">
        <p14:creationId xmlns:p14="http://schemas.microsoft.com/office/powerpoint/2010/main" val="419049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F359DA-0915-4B0C-9CD3-5678AFBFAF41}"/>
              </a:ext>
            </a:extLst>
          </p:cNvPr>
          <p:cNvSpPr>
            <a:spLocks noGrp="1"/>
          </p:cNvSpPr>
          <p:nvPr>
            <p:ph type="sldNum" sz="quarter" idx="12"/>
          </p:nvPr>
        </p:nvSpPr>
        <p:spPr/>
        <p:txBody>
          <a:bodyPr/>
          <a:lstStyle/>
          <a:p>
            <a:fld id="{AAEAE4A8-A6E5-453E-B946-FB774B73F48C}" type="slidenum">
              <a:rPr lang="en-CA" smtClean="0"/>
              <a:t>14</a:t>
            </a:fld>
            <a:endParaRPr lang="en-CA" dirty="0"/>
          </a:p>
        </p:txBody>
      </p:sp>
      <p:sp>
        <p:nvSpPr>
          <p:cNvPr id="3" name="Title 1">
            <a:extLst>
              <a:ext uri="{FF2B5EF4-FFF2-40B4-BE49-F238E27FC236}">
                <a16:creationId xmlns:a16="http://schemas.microsoft.com/office/drawing/2014/main" id="{4BC655E2-8C18-4B0D-8233-835B424950D9}"/>
              </a:ext>
            </a:extLst>
          </p:cNvPr>
          <p:cNvSpPr txBox="1">
            <a:spLocks/>
          </p:cNvSpPr>
          <p:nvPr/>
        </p:nvSpPr>
        <p:spPr>
          <a:xfrm>
            <a:off x="1991801" y="429683"/>
            <a:ext cx="9336157" cy="578675"/>
          </a:xfrm>
          <a:prstGeom prst="rect">
            <a:avLst/>
          </a:prstGeom>
        </p:spPr>
        <p:txBody>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r>
              <a:rPr lang="en-US">
                <a:solidFill>
                  <a:schemeClr val="bg1"/>
                </a:solidFill>
                <a:ea typeface="+mj-lt"/>
                <a:cs typeface="+mj-lt"/>
              </a:rPr>
              <a:t>Process for Amendments</a:t>
            </a:r>
            <a:endParaRPr lang="en-CA" dirty="0">
              <a:solidFill>
                <a:schemeClr val="bg1"/>
              </a:solidFill>
            </a:endParaRPr>
          </a:p>
        </p:txBody>
      </p:sp>
      <p:sp>
        <p:nvSpPr>
          <p:cNvPr id="5" name="Content Placeholder 2">
            <a:extLst>
              <a:ext uri="{FF2B5EF4-FFF2-40B4-BE49-F238E27FC236}">
                <a16:creationId xmlns:a16="http://schemas.microsoft.com/office/drawing/2014/main" id="{40467446-5537-4629-98BE-2DBB5539584C}"/>
              </a:ext>
            </a:extLst>
          </p:cNvPr>
          <p:cNvSpPr txBox="1">
            <a:spLocks/>
          </p:cNvSpPr>
          <p:nvPr/>
        </p:nvSpPr>
        <p:spPr>
          <a:xfrm>
            <a:off x="536449" y="1632996"/>
            <a:ext cx="11119103" cy="429064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spcBef>
                <a:spcPts val="0"/>
              </a:spcBef>
              <a:spcAft>
                <a:spcPts val="1200"/>
              </a:spcAft>
              <a:buFont typeface="Arial" panose="020B0604020202020204" pitchFamily="34" charset="0"/>
              <a:buChar char="•"/>
            </a:pPr>
            <a:r>
              <a:rPr lang="en-US" sz="3000" dirty="0">
                <a:effectLst/>
                <a:latin typeface="+mj-lt"/>
                <a:ea typeface="Aptos" panose="020B0004020202020204" pitchFamily="34" charset="0"/>
              </a:rPr>
              <a:t>The 2</a:t>
            </a:r>
            <a:r>
              <a:rPr lang="en-US" sz="3000" baseline="30000" dirty="0">
                <a:effectLst/>
                <a:latin typeface="+mj-lt"/>
                <a:ea typeface="Aptos" panose="020B0004020202020204" pitchFamily="34" charset="0"/>
              </a:rPr>
              <a:t>nd</a:t>
            </a:r>
            <a:r>
              <a:rPr lang="en-US" sz="3000" dirty="0">
                <a:effectLst/>
                <a:latin typeface="+mj-lt"/>
                <a:ea typeface="Aptos" panose="020B0004020202020204" pitchFamily="34" charset="0"/>
              </a:rPr>
              <a:t> reading stage of the legislative process allows for debate on the general scope and principle of the bill.</a:t>
            </a:r>
          </a:p>
          <a:p>
            <a:pPr marL="457200" indent="-457200">
              <a:spcBef>
                <a:spcPts val="0"/>
              </a:spcBef>
              <a:spcAft>
                <a:spcPts val="1200"/>
              </a:spcAft>
              <a:buFont typeface="Arial" panose="020B0604020202020204" pitchFamily="34" charset="0"/>
              <a:buChar char="•"/>
            </a:pPr>
            <a:r>
              <a:rPr lang="en-US" sz="3000" dirty="0">
                <a:effectLst/>
                <a:latin typeface="+mj-lt"/>
                <a:ea typeface="Aptos" panose="020B0004020202020204" pitchFamily="34" charset="0"/>
              </a:rPr>
              <a:t>At the Committee stage, invited witnesses may appear to present their views, request proposed amendments, and answer questions. Afterwards, the committee proceeds to clause-by-clause review of the bill and proposed amendments will be considered.</a:t>
            </a:r>
          </a:p>
          <a:p>
            <a:pPr marL="457200" indent="-457200">
              <a:spcBef>
                <a:spcPts val="0"/>
              </a:spcBef>
              <a:spcAft>
                <a:spcPts val="1200"/>
              </a:spcAft>
              <a:buFont typeface="Arial" panose="020B0604020202020204" pitchFamily="34" charset="0"/>
              <a:buChar char="•"/>
            </a:pPr>
            <a:r>
              <a:rPr lang="en-US" sz="3000" dirty="0">
                <a:effectLst/>
                <a:latin typeface="+mj-lt"/>
                <a:ea typeface="Aptos" panose="020B0004020202020204" pitchFamily="34" charset="0"/>
              </a:rPr>
              <a:t>Once all the clauses of the bill have been considered and adopted, with or without amendments, the committee votes on the bill as a whole and refers the Bill back to the House.</a:t>
            </a:r>
          </a:p>
          <a:p>
            <a:pPr marL="457200" indent="-457200">
              <a:buFont typeface="Arial" panose="020B0604020202020204" pitchFamily="34" charset="0"/>
              <a:buChar char="•"/>
            </a:pPr>
            <a:endParaRPr lang="en-US" sz="3000" dirty="0"/>
          </a:p>
        </p:txBody>
      </p:sp>
    </p:spTree>
    <p:extLst>
      <p:ext uri="{BB962C8B-B14F-4D97-AF65-F5344CB8AC3E}">
        <p14:creationId xmlns:p14="http://schemas.microsoft.com/office/powerpoint/2010/main" val="62295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2011E1-2422-48C6-9249-C1CE0756092C}"/>
              </a:ext>
            </a:extLst>
          </p:cNvPr>
          <p:cNvSpPr>
            <a:spLocks noGrp="1"/>
          </p:cNvSpPr>
          <p:nvPr>
            <p:ph type="sldNum" sz="quarter" idx="12"/>
          </p:nvPr>
        </p:nvSpPr>
        <p:spPr/>
        <p:txBody>
          <a:bodyPr/>
          <a:lstStyle/>
          <a:p>
            <a:fld id="{AAEAE4A8-A6E5-453E-B946-FB774B73F48C}" type="slidenum">
              <a:rPr lang="en-CA" smtClean="0"/>
              <a:t>15</a:t>
            </a:fld>
            <a:endParaRPr lang="en-CA" dirty="0"/>
          </a:p>
        </p:txBody>
      </p:sp>
      <p:sp>
        <p:nvSpPr>
          <p:cNvPr id="3" name="Title 1">
            <a:extLst>
              <a:ext uri="{FF2B5EF4-FFF2-40B4-BE49-F238E27FC236}">
                <a16:creationId xmlns:a16="http://schemas.microsoft.com/office/drawing/2014/main" id="{DD4B850D-38B0-4D2F-BFDD-9278B6A84813}"/>
              </a:ext>
            </a:extLst>
          </p:cNvPr>
          <p:cNvSpPr txBox="1">
            <a:spLocks/>
          </p:cNvSpPr>
          <p:nvPr/>
        </p:nvSpPr>
        <p:spPr>
          <a:xfrm>
            <a:off x="1900361" y="140345"/>
            <a:ext cx="9336157" cy="578675"/>
          </a:xfrm>
          <a:prstGeom prst="rect">
            <a:avLst/>
          </a:prstGeom>
        </p:spPr>
        <p:txBody>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pPr algn="ctr"/>
            <a:r>
              <a:rPr lang="en-US">
                <a:solidFill>
                  <a:schemeClr val="bg1"/>
                </a:solidFill>
                <a:ea typeface="+mj-lt"/>
                <a:cs typeface="+mj-lt"/>
              </a:rPr>
              <a:t>Process for Submitting Brief and Preparing for an Appearance at Study Stage</a:t>
            </a:r>
            <a:endParaRPr lang="en-CA" dirty="0">
              <a:solidFill>
                <a:schemeClr val="bg1"/>
              </a:solidFill>
            </a:endParaRPr>
          </a:p>
        </p:txBody>
      </p:sp>
      <p:sp>
        <p:nvSpPr>
          <p:cNvPr id="4" name="Content Placeholder 2">
            <a:extLst>
              <a:ext uri="{FF2B5EF4-FFF2-40B4-BE49-F238E27FC236}">
                <a16:creationId xmlns:a16="http://schemas.microsoft.com/office/drawing/2014/main" id="{D57D47AD-53F2-46DA-9176-85A9D87CEF82}"/>
              </a:ext>
            </a:extLst>
          </p:cNvPr>
          <p:cNvSpPr txBox="1">
            <a:spLocks/>
          </p:cNvSpPr>
          <p:nvPr/>
        </p:nvSpPr>
        <p:spPr>
          <a:xfrm>
            <a:off x="1427921" y="3289535"/>
            <a:ext cx="9336158" cy="1113248"/>
          </a:xfrm>
          <a:prstGeom prst="rect">
            <a:avLst/>
          </a:prstGeom>
        </p:spPr>
        <p:txBody>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0" indent="0" algn="ctr">
              <a:lnSpc>
                <a:spcPct val="100000"/>
              </a:lnSpc>
              <a:spcBef>
                <a:spcPts val="0"/>
              </a:spcBef>
              <a:buFont typeface="Arial" pitchFamily="34" charset="0"/>
              <a:buNone/>
            </a:pPr>
            <a:r>
              <a:rPr lang="en-US" sz="3000" b="1" dirty="0"/>
              <a:t>Amanda Bruce </a:t>
            </a:r>
            <a:r>
              <a:rPr lang="en-US" sz="3000" dirty="0"/>
              <a:t>- Acting Associate Director </a:t>
            </a:r>
          </a:p>
          <a:p>
            <a:pPr marL="0" indent="0" algn="ctr">
              <a:lnSpc>
                <a:spcPct val="100000"/>
              </a:lnSpc>
              <a:spcBef>
                <a:spcPts val="0"/>
              </a:spcBef>
              <a:buFont typeface="Arial" pitchFamily="34" charset="0"/>
              <a:buNone/>
            </a:pPr>
            <a:r>
              <a:rPr lang="en-US" sz="3000" dirty="0"/>
              <a:t>Strategic Policy Integration</a:t>
            </a:r>
            <a:endParaRPr lang="en-CA" sz="3000" dirty="0"/>
          </a:p>
        </p:txBody>
      </p:sp>
    </p:spTree>
    <p:extLst>
      <p:ext uri="{BB962C8B-B14F-4D97-AF65-F5344CB8AC3E}">
        <p14:creationId xmlns:p14="http://schemas.microsoft.com/office/powerpoint/2010/main" val="365150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E6981E-C205-4847-A8F7-A2E279041198}"/>
              </a:ext>
            </a:extLst>
          </p:cNvPr>
          <p:cNvSpPr>
            <a:spLocks noGrp="1"/>
          </p:cNvSpPr>
          <p:nvPr>
            <p:ph type="sldNum" sz="quarter" idx="12"/>
          </p:nvPr>
        </p:nvSpPr>
        <p:spPr/>
        <p:txBody>
          <a:bodyPr/>
          <a:lstStyle/>
          <a:p>
            <a:fld id="{AAEAE4A8-A6E5-453E-B946-FB774B73F48C}" type="slidenum">
              <a:rPr lang="en-CA" smtClean="0"/>
              <a:t>16</a:t>
            </a:fld>
            <a:endParaRPr lang="en-CA" dirty="0"/>
          </a:p>
        </p:txBody>
      </p:sp>
      <p:sp>
        <p:nvSpPr>
          <p:cNvPr id="3" name="Title 1">
            <a:extLst>
              <a:ext uri="{FF2B5EF4-FFF2-40B4-BE49-F238E27FC236}">
                <a16:creationId xmlns:a16="http://schemas.microsoft.com/office/drawing/2014/main" id="{C55B9157-BDF3-4CE2-AC67-9492FBB694B0}"/>
              </a:ext>
            </a:extLst>
          </p:cNvPr>
          <p:cNvSpPr txBox="1">
            <a:spLocks/>
          </p:cNvSpPr>
          <p:nvPr/>
        </p:nvSpPr>
        <p:spPr>
          <a:xfrm>
            <a:off x="1899334" y="429683"/>
            <a:ext cx="9336157" cy="578675"/>
          </a:xfrm>
          <a:prstGeom prst="rect">
            <a:avLst/>
          </a:prstGeom>
        </p:spPr>
        <p:txBody>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r>
              <a:rPr lang="en-US">
                <a:solidFill>
                  <a:schemeClr val="bg1"/>
                </a:solidFill>
              </a:rPr>
              <a:t>INAN Committee Study Phase</a:t>
            </a:r>
            <a:endParaRPr lang="en-CA" dirty="0">
              <a:solidFill>
                <a:schemeClr val="bg1"/>
              </a:solidFill>
            </a:endParaRPr>
          </a:p>
        </p:txBody>
      </p:sp>
      <p:pic>
        <p:nvPicPr>
          <p:cNvPr id="4" name="Picture 3" descr="Diagram showing the usual order of business for a committee study leading to a report: DECISION TO CONDUCT A STUDY; Drafting of work plan, schedule of work and witness list; Briefings to committee members; Hearing of witnesses and gathering of advice and opinions; Proceedings relating to draft report; Review, revision and adoption of the report; PRESENTATION OF THE REPORT TO THE HOUSE; Government response, if a committee has requested one; FEEDBACK; In light of the response, the committee may resume its study.">
            <a:extLst>
              <a:ext uri="{FF2B5EF4-FFF2-40B4-BE49-F238E27FC236}">
                <a16:creationId xmlns:a16="http://schemas.microsoft.com/office/drawing/2014/main" id="{99F40343-BA6D-4242-BAD3-226ACE3A3D9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546" y="1568422"/>
            <a:ext cx="10900881" cy="4215940"/>
          </a:xfrm>
          <a:prstGeom prst="rect">
            <a:avLst/>
          </a:prstGeom>
          <a:noFill/>
          <a:ln>
            <a:noFill/>
          </a:ln>
        </p:spPr>
      </p:pic>
      <p:sp>
        <p:nvSpPr>
          <p:cNvPr id="5" name="TextBox 4">
            <a:extLst>
              <a:ext uri="{FF2B5EF4-FFF2-40B4-BE49-F238E27FC236}">
                <a16:creationId xmlns:a16="http://schemas.microsoft.com/office/drawing/2014/main" id="{0004FFE3-4F41-D427-EDF2-E08C41141E32}"/>
              </a:ext>
            </a:extLst>
          </p:cNvPr>
          <p:cNvSpPr txBox="1"/>
          <p:nvPr/>
        </p:nvSpPr>
        <p:spPr>
          <a:xfrm>
            <a:off x="110447" y="6197608"/>
            <a:ext cx="6097712" cy="369332"/>
          </a:xfrm>
          <a:prstGeom prst="rect">
            <a:avLst/>
          </a:prstGeom>
          <a:noFill/>
        </p:spPr>
        <p:txBody>
          <a:bodyPr wrap="square">
            <a:spAutoFit/>
          </a:bodyPr>
          <a:lstStyle/>
          <a:p>
            <a:r>
              <a:rPr lang="en-US" dirty="0"/>
              <a:t>Source: Our Commons Website</a:t>
            </a:r>
          </a:p>
        </p:txBody>
      </p:sp>
    </p:spTree>
    <p:extLst>
      <p:ext uri="{BB962C8B-B14F-4D97-AF65-F5344CB8AC3E}">
        <p14:creationId xmlns:p14="http://schemas.microsoft.com/office/powerpoint/2010/main" val="13866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F9969C-83DD-40A1-A427-E98F12D5124C}"/>
              </a:ext>
            </a:extLst>
          </p:cNvPr>
          <p:cNvSpPr>
            <a:spLocks noGrp="1"/>
          </p:cNvSpPr>
          <p:nvPr>
            <p:ph type="sldNum" sz="quarter" idx="12"/>
          </p:nvPr>
        </p:nvSpPr>
        <p:spPr/>
        <p:txBody>
          <a:bodyPr/>
          <a:lstStyle/>
          <a:p>
            <a:fld id="{AAEAE4A8-A6E5-453E-B946-FB774B73F48C}" type="slidenum">
              <a:rPr lang="en-CA" smtClean="0"/>
              <a:t>17</a:t>
            </a:fld>
            <a:endParaRPr lang="en-CA" dirty="0"/>
          </a:p>
        </p:txBody>
      </p:sp>
      <p:sp>
        <p:nvSpPr>
          <p:cNvPr id="3" name="Title 1">
            <a:extLst>
              <a:ext uri="{FF2B5EF4-FFF2-40B4-BE49-F238E27FC236}">
                <a16:creationId xmlns:a16="http://schemas.microsoft.com/office/drawing/2014/main" id="{23E34385-E96D-45DE-8773-2CF0388D9BDB}"/>
              </a:ext>
            </a:extLst>
          </p:cNvPr>
          <p:cNvSpPr txBox="1">
            <a:spLocks/>
          </p:cNvSpPr>
          <p:nvPr/>
        </p:nvSpPr>
        <p:spPr>
          <a:xfrm>
            <a:off x="1952938" y="429683"/>
            <a:ext cx="9336157" cy="578675"/>
          </a:xfrm>
          <a:prstGeom prst="rect">
            <a:avLst/>
          </a:prstGeom>
        </p:spPr>
        <p:txBody>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r>
              <a:rPr lang="en-US">
                <a:solidFill>
                  <a:schemeClr val="bg1"/>
                </a:solidFill>
                <a:ea typeface="+mj-lt"/>
                <a:cs typeface="+mj-lt"/>
              </a:rPr>
              <a:t>How to Participate at the INAN Committee</a:t>
            </a:r>
            <a:endParaRPr lang="en-CA" dirty="0">
              <a:solidFill>
                <a:schemeClr val="bg1"/>
              </a:solidFill>
            </a:endParaRPr>
          </a:p>
        </p:txBody>
      </p:sp>
      <p:sp>
        <p:nvSpPr>
          <p:cNvPr id="4" name="Content Placeholder 2">
            <a:extLst>
              <a:ext uri="{FF2B5EF4-FFF2-40B4-BE49-F238E27FC236}">
                <a16:creationId xmlns:a16="http://schemas.microsoft.com/office/drawing/2014/main" id="{4E060C84-264E-41F6-BD9D-27896F7A9F54}"/>
              </a:ext>
            </a:extLst>
          </p:cNvPr>
          <p:cNvSpPr txBox="1">
            <a:spLocks/>
          </p:cNvSpPr>
          <p:nvPr/>
        </p:nvSpPr>
        <p:spPr>
          <a:xfrm>
            <a:off x="0" y="1545557"/>
            <a:ext cx="12192000" cy="1170004"/>
          </a:xfrm>
          <a:prstGeom prst="rect">
            <a:avLst/>
          </a:prstGeom>
        </p:spPr>
        <p:txBody>
          <a:bodyPr lIns="91440" tIns="45720" rIns="91440" bIns="45720" anchor="t"/>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0" indent="0" algn="ctr">
              <a:lnSpc>
                <a:spcPct val="100000"/>
              </a:lnSpc>
              <a:spcBef>
                <a:spcPts val="0"/>
              </a:spcBef>
              <a:buFont typeface="Arial" pitchFamily="34" charset="0"/>
              <a:buNone/>
            </a:pPr>
            <a:r>
              <a:rPr lang="en-US" sz="3000" dirty="0"/>
              <a:t>Here are the profiles of the members of INAN:</a:t>
            </a:r>
          </a:p>
          <a:p>
            <a:pPr marL="0" indent="0" algn="ctr">
              <a:lnSpc>
                <a:spcPct val="100000"/>
              </a:lnSpc>
              <a:spcBef>
                <a:spcPts val="0"/>
              </a:spcBef>
              <a:buFont typeface="Arial" pitchFamily="34" charset="0"/>
              <a:buNone/>
            </a:pPr>
            <a:r>
              <a:rPr lang="en-US" sz="3000" dirty="0">
                <a:hlinkClick r:id="rId2"/>
              </a:rPr>
              <a:t>https://www.ourcommons.ca/Committees/en/INAN/Members</a:t>
            </a:r>
            <a:r>
              <a:rPr lang="en-US" sz="3000" dirty="0"/>
              <a:t>  </a:t>
            </a:r>
          </a:p>
          <a:p>
            <a:pPr marL="0" indent="0" algn="ctr">
              <a:lnSpc>
                <a:spcPct val="100000"/>
              </a:lnSpc>
              <a:spcBef>
                <a:spcPts val="0"/>
              </a:spcBef>
              <a:buFont typeface="Arial" pitchFamily="34" charset="0"/>
              <a:buNone/>
            </a:pPr>
            <a:r>
              <a:rPr lang="en-US" sz="3000" dirty="0"/>
              <a:t>Here is the process for requesting to make an appearance:</a:t>
            </a:r>
          </a:p>
          <a:p>
            <a:pPr marL="0" indent="0" algn="ctr">
              <a:lnSpc>
                <a:spcPct val="100000"/>
              </a:lnSpc>
              <a:spcBef>
                <a:spcPts val="0"/>
              </a:spcBef>
              <a:buFont typeface="Arial" pitchFamily="34" charset="0"/>
              <a:buNone/>
            </a:pPr>
            <a:r>
              <a:rPr lang="en-US" sz="3000" dirty="0">
                <a:hlinkClick r:id="rId3"/>
              </a:rPr>
              <a:t>https://www.ourcommons.ca/Procedure/Guides/Witness-e.html</a:t>
            </a:r>
            <a:r>
              <a:rPr lang="en-US" sz="3000" dirty="0"/>
              <a:t>  </a:t>
            </a:r>
          </a:p>
          <a:p>
            <a:pPr marL="0" indent="0" algn="ctr">
              <a:lnSpc>
                <a:spcPct val="100000"/>
              </a:lnSpc>
              <a:spcBef>
                <a:spcPts val="0"/>
              </a:spcBef>
              <a:buFont typeface="Arial" pitchFamily="34" charset="0"/>
              <a:buNone/>
            </a:pPr>
            <a:r>
              <a:rPr lang="en-US" sz="3000" dirty="0"/>
              <a:t>Here is the process for submitting briefs to the House of Commons Committees:</a:t>
            </a:r>
          </a:p>
          <a:p>
            <a:pPr marL="0" indent="0" algn="ctr">
              <a:lnSpc>
                <a:spcPct val="100000"/>
              </a:lnSpc>
              <a:spcBef>
                <a:spcPts val="0"/>
              </a:spcBef>
              <a:buFont typeface="Arial" pitchFamily="34" charset="0"/>
              <a:buNone/>
            </a:pPr>
            <a:r>
              <a:rPr lang="en-US" sz="3000" dirty="0">
                <a:hlinkClick r:id="rId4"/>
              </a:rPr>
              <a:t>https://www.ourcommons.ca/Procedure/Guides/brief-e.html</a:t>
            </a:r>
            <a:r>
              <a:rPr lang="en-US" sz="3000" dirty="0"/>
              <a:t>  </a:t>
            </a:r>
          </a:p>
          <a:p>
            <a:pPr marL="0" indent="0" algn="ctr">
              <a:lnSpc>
                <a:spcPct val="100000"/>
              </a:lnSpc>
              <a:spcBef>
                <a:spcPts val="0"/>
              </a:spcBef>
              <a:buFont typeface="Arial" pitchFamily="34" charset="0"/>
              <a:buNone/>
            </a:pPr>
            <a:endParaRPr lang="en-US" sz="3000" dirty="0"/>
          </a:p>
          <a:p>
            <a:pPr marL="0" indent="0" algn="ctr">
              <a:lnSpc>
                <a:spcPct val="100000"/>
              </a:lnSpc>
              <a:spcBef>
                <a:spcPts val="0"/>
              </a:spcBef>
              <a:buFont typeface="Arial" pitchFamily="34" charset="0"/>
              <a:buNone/>
            </a:pPr>
            <a:r>
              <a:rPr lang="en-US" sz="3000" dirty="0"/>
              <a:t>INAN Contact: Cédric </a:t>
            </a:r>
            <a:r>
              <a:rPr lang="en-US" sz="3000" dirty="0" err="1"/>
              <a:t>Taquet</a:t>
            </a:r>
            <a:r>
              <a:rPr lang="en-US" sz="3000" dirty="0"/>
              <a:t> Clerk of the committee</a:t>
            </a:r>
          </a:p>
          <a:p>
            <a:pPr marL="0" indent="0" algn="ctr">
              <a:lnSpc>
                <a:spcPct val="100000"/>
              </a:lnSpc>
              <a:spcBef>
                <a:spcPts val="0"/>
              </a:spcBef>
              <a:buFont typeface="Arial" pitchFamily="34" charset="0"/>
              <a:buNone/>
            </a:pPr>
            <a:r>
              <a:rPr lang="en-US" sz="3000" dirty="0"/>
              <a:t>Tel.: 613-996-1173 E-mail: </a:t>
            </a:r>
            <a:r>
              <a:rPr lang="en-US" sz="3000" dirty="0">
                <a:hlinkClick r:id="rId5"/>
              </a:rPr>
              <a:t>INAN@parl.gc.ca</a:t>
            </a:r>
            <a:r>
              <a:rPr lang="en-US" sz="3000" dirty="0"/>
              <a:t>  </a:t>
            </a:r>
          </a:p>
          <a:p>
            <a:pPr marL="0" indent="0" algn="ctr">
              <a:lnSpc>
                <a:spcPct val="100000"/>
              </a:lnSpc>
              <a:spcBef>
                <a:spcPts val="0"/>
              </a:spcBef>
              <a:buFont typeface="Arial" pitchFamily="34" charset="0"/>
              <a:buNone/>
            </a:pPr>
            <a:r>
              <a:rPr lang="en-US" sz="3000" dirty="0"/>
              <a:t>Website: </a:t>
            </a:r>
            <a:r>
              <a:rPr lang="en-US" sz="3000" dirty="0">
                <a:hlinkClick r:id="rId6"/>
              </a:rPr>
              <a:t>ourcommons.ca/INAN-e</a:t>
            </a:r>
            <a:r>
              <a:rPr lang="en-US" sz="3000" dirty="0"/>
              <a:t>  </a:t>
            </a:r>
          </a:p>
          <a:p>
            <a:pPr marL="0" indent="0" algn="ctr">
              <a:lnSpc>
                <a:spcPct val="100000"/>
              </a:lnSpc>
              <a:spcBef>
                <a:spcPts val="0"/>
              </a:spcBef>
              <a:buFont typeface="Arial" pitchFamily="34" charset="0"/>
              <a:buNone/>
            </a:pPr>
            <a:endParaRPr lang="en-US" sz="3000" dirty="0"/>
          </a:p>
        </p:txBody>
      </p:sp>
    </p:spTree>
    <p:extLst>
      <p:ext uri="{BB962C8B-B14F-4D97-AF65-F5344CB8AC3E}">
        <p14:creationId xmlns:p14="http://schemas.microsoft.com/office/powerpoint/2010/main" val="4886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84D425-E906-4E10-805F-9D293475FE36}"/>
              </a:ext>
            </a:extLst>
          </p:cNvPr>
          <p:cNvSpPr>
            <a:spLocks noGrp="1"/>
          </p:cNvSpPr>
          <p:nvPr>
            <p:ph type="sldNum" sz="quarter" idx="12"/>
          </p:nvPr>
        </p:nvSpPr>
        <p:spPr/>
        <p:txBody>
          <a:bodyPr/>
          <a:lstStyle/>
          <a:p>
            <a:fld id="{AAEAE4A8-A6E5-453E-B946-FB774B73F48C}" type="slidenum">
              <a:rPr lang="en-CA" smtClean="0"/>
              <a:t>18</a:t>
            </a:fld>
            <a:endParaRPr lang="en-CA" dirty="0"/>
          </a:p>
        </p:txBody>
      </p:sp>
      <p:sp>
        <p:nvSpPr>
          <p:cNvPr id="3" name="Title 1">
            <a:extLst>
              <a:ext uri="{FF2B5EF4-FFF2-40B4-BE49-F238E27FC236}">
                <a16:creationId xmlns:a16="http://schemas.microsoft.com/office/drawing/2014/main" id="{C29E062A-DD07-486C-A156-201B45A7A4C7}"/>
              </a:ext>
            </a:extLst>
          </p:cNvPr>
          <p:cNvSpPr txBox="1">
            <a:spLocks/>
          </p:cNvSpPr>
          <p:nvPr/>
        </p:nvSpPr>
        <p:spPr>
          <a:xfrm>
            <a:off x="1869554" y="429683"/>
            <a:ext cx="11866651" cy="578675"/>
          </a:xfrm>
          <a:prstGeom prst="rect">
            <a:avLst/>
          </a:prstGeom>
        </p:spPr>
        <p:txBody>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r>
              <a:rPr lang="en-US">
                <a:solidFill>
                  <a:schemeClr val="bg1"/>
                </a:solidFill>
                <a:ea typeface="+mj-lt"/>
                <a:cs typeface="+mj-lt"/>
              </a:rPr>
              <a:t>Preparing a Brief to Submit to the INAN Committee</a:t>
            </a:r>
            <a:endParaRPr lang="en-CA" dirty="0">
              <a:solidFill>
                <a:schemeClr val="bg1"/>
              </a:solidFill>
            </a:endParaRPr>
          </a:p>
        </p:txBody>
      </p:sp>
      <p:sp>
        <p:nvSpPr>
          <p:cNvPr id="4" name="TextBox 3">
            <a:extLst>
              <a:ext uri="{FF2B5EF4-FFF2-40B4-BE49-F238E27FC236}">
                <a16:creationId xmlns:a16="http://schemas.microsoft.com/office/drawing/2014/main" id="{2F6A642E-BF8D-D103-3373-4088F3DB05B5}"/>
              </a:ext>
            </a:extLst>
          </p:cNvPr>
          <p:cNvSpPr txBox="1"/>
          <p:nvPr/>
        </p:nvSpPr>
        <p:spPr>
          <a:xfrm>
            <a:off x="168442" y="1323189"/>
            <a:ext cx="12023559" cy="6494085"/>
          </a:xfrm>
          <a:prstGeom prst="rect">
            <a:avLst/>
          </a:prstGeom>
          <a:noFill/>
        </p:spPr>
        <p:txBody>
          <a:bodyPr wrap="square" rtlCol="0">
            <a:spAutoFit/>
          </a:bodyPr>
          <a:lstStyle/>
          <a:p>
            <a:pPr marL="342900" indent="-342900">
              <a:buFont typeface="Arial" panose="020B0604020202020204" pitchFamily="34" charset="0"/>
              <a:buChar char="•"/>
            </a:pPr>
            <a:r>
              <a:rPr lang="en-US" sz="2500" dirty="0"/>
              <a:t>Bill C-61 Study Link: </a:t>
            </a:r>
            <a:r>
              <a:rPr lang="en-US" sz="2500" dirty="0">
                <a:hlinkClick r:id="rId2"/>
              </a:rPr>
              <a:t>https://www.ourcommons.ca/committees/en/INAN/StudyActivity?studyActivityId=12799569</a:t>
            </a:r>
            <a:endParaRPr lang="en-US" sz="2500" dirty="0"/>
          </a:p>
          <a:p>
            <a:pPr marL="285750" indent="-285750">
              <a:buFont typeface="Arial" panose="020B0604020202020204" pitchFamily="34" charset="0"/>
              <a:buChar char="•"/>
            </a:pPr>
            <a:r>
              <a:rPr lang="en-US" sz="2500" dirty="0"/>
              <a:t>General Format for a Brief: 12 pt font, 10 pages maximum </a:t>
            </a:r>
          </a:p>
          <a:p>
            <a:pPr marL="742950" lvl="1" indent="-285750">
              <a:buFont typeface="Arial" panose="020B0604020202020204" pitchFamily="34" charset="0"/>
              <a:buChar char="•"/>
            </a:pPr>
            <a:r>
              <a:rPr lang="en-US" sz="2500" dirty="0"/>
              <a:t>Note: Committees often develop specific requirements for individual studies—word counts (i.e. maximum 2,000 words) are often used in place of the 10-page limit</a:t>
            </a:r>
          </a:p>
          <a:p>
            <a:pPr marL="285750" indent="-285750">
              <a:buFont typeface="Arial" panose="020B0604020202020204" pitchFamily="34" charset="0"/>
              <a:buChar char="•"/>
            </a:pPr>
            <a:r>
              <a:rPr lang="en-US" sz="2500" dirty="0"/>
              <a:t>Committee Clerks will have information on briefs if this is not available on the website</a:t>
            </a:r>
          </a:p>
          <a:p>
            <a:pPr marL="285750" indent="-285750">
              <a:buFont typeface="Arial" panose="020B0604020202020204" pitchFamily="34" charset="0"/>
              <a:buChar char="•"/>
            </a:pPr>
            <a:r>
              <a:rPr lang="en-US" sz="2500" dirty="0"/>
              <a:t>Briefs are submitted via email to the Committee Clerk or through the Committee Portal </a:t>
            </a:r>
          </a:p>
          <a:p>
            <a:pPr marL="285750" indent="-285750">
              <a:buFont typeface="Arial" panose="020B0604020202020204" pitchFamily="34" charset="0"/>
              <a:buChar char="•"/>
            </a:pPr>
            <a:r>
              <a:rPr lang="en-US" sz="2500" dirty="0"/>
              <a:t>All briefs are translated prior to being posted on the Committee website </a:t>
            </a:r>
          </a:p>
          <a:p>
            <a:pPr marL="742950" lvl="1" indent="-285750">
              <a:buFont typeface="Arial" panose="020B0604020202020204" pitchFamily="34" charset="0"/>
              <a:buChar char="•"/>
            </a:pPr>
            <a:r>
              <a:rPr lang="en-US" sz="2500" dirty="0"/>
              <a:t>This process usually takes about 2 weeks </a:t>
            </a:r>
          </a:p>
          <a:p>
            <a:pPr marL="285750" indent="-285750">
              <a:buFont typeface="Arial" panose="020B0604020202020204" pitchFamily="34" charset="0"/>
              <a:buChar char="•"/>
            </a:pPr>
            <a:r>
              <a:rPr lang="en-US" sz="2500" dirty="0"/>
              <a:t>All briefs become public record</a:t>
            </a:r>
          </a:p>
          <a:p>
            <a:endParaRPr lang="en-US" sz="2500" dirty="0"/>
          </a:p>
          <a:p>
            <a:pPr marL="285750" indent="-285750">
              <a:buFont typeface="Arial" panose="020B0604020202020204" pitchFamily="34" charset="0"/>
              <a:buChar char="•"/>
            </a:pPr>
            <a:endParaRPr lang="en-CA" sz="2500" dirty="0"/>
          </a:p>
        </p:txBody>
      </p:sp>
    </p:spTree>
    <p:extLst>
      <p:ext uri="{BB962C8B-B14F-4D97-AF65-F5344CB8AC3E}">
        <p14:creationId xmlns:p14="http://schemas.microsoft.com/office/powerpoint/2010/main" val="756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84D425-E906-4E10-805F-9D293475FE36}"/>
              </a:ext>
            </a:extLst>
          </p:cNvPr>
          <p:cNvSpPr>
            <a:spLocks noGrp="1"/>
          </p:cNvSpPr>
          <p:nvPr>
            <p:ph type="sldNum" sz="quarter" idx="12"/>
          </p:nvPr>
        </p:nvSpPr>
        <p:spPr/>
        <p:txBody>
          <a:bodyPr/>
          <a:lstStyle/>
          <a:p>
            <a:fld id="{AAEAE4A8-A6E5-453E-B946-FB774B73F48C}" type="slidenum">
              <a:rPr lang="en-CA" smtClean="0"/>
              <a:t>19</a:t>
            </a:fld>
            <a:endParaRPr lang="en-CA" dirty="0"/>
          </a:p>
        </p:txBody>
      </p:sp>
      <p:sp>
        <p:nvSpPr>
          <p:cNvPr id="3" name="Title 1">
            <a:extLst>
              <a:ext uri="{FF2B5EF4-FFF2-40B4-BE49-F238E27FC236}">
                <a16:creationId xmlns:a16="http://schemas.microsoft.com/office/drawing/2014/main" id="{C29E062A-DD07-486C-A156-201B45A7A4C7}"/>
              </a:ext>
            </a:extLst>
          </p:cNvPr>
          <p:cNvSpPr txBox="1">
            <a:spLocks/>
          </p:cNvSpPr>
          <p:nvPr/>
        </p:nvSpPr>
        <p:spPr>
          <a:xfrm>
            <a:off x="1869554" y="429683"/>
            <a:ext cx="11866651" cy="578675"/>
          </a:xfrm>
          <a:prstGeom prst="rect">
            <a:avLst/>
          </a:prstGeom>
        </p:spPr>
        <p:txBody>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r>
              <a:rPr lang="en-US">
                <a:solidFill>
                  <a:schemeClr val="bg1"/>
                </a:solidFill>
                <a:ea typeface="+mj-lt"/>
                <a:cs typeface="+mj-lt"/>
              </a:rPr>
              <a:t>Preparing a Brief to Submit to the INAN Committee</a:t>
            </a:r>
            <a:endParaRPr lang="en-CA" dirty="0">
              <a:solidFill>
                <a:schemeClr val="bg1"/>
              </a:solidFill>
            </a:endParaRPr>
          </a:p>
        </p:txBody>
      </p:sp>
      <p:sp>
        <p:nvSpPr>
          <p:cNvPr id="4" name="TextBox 3">
            <a:extLst>
              <a:ext uri="{FF2B5EF4-FFF2-40B4-BE49-F238E27FC236}">
                <a16:creationId xmlns:a16="http://schemas.microsoft.com/office/drawing/2014/main" id="{DAC1E440-441E-FC22-D15E-317E648B9508}"/>
              </a:ext>
            </a:extLst>
          </p:cNvPr>
          <p:cNvSpPr txBox="1"/>
          <p:nvPr/>
        </p:nvSpPr>
        <p:spPr>
          <a:xfrm>
            <a:off x="670254" y="1348800"/>
            <a:ext cx="11866651" cy="5509200"/>
          </a:xfrm>
          <a:prstGeom prst="rect">
            <a:avLst/>
          </a:prstGeom>
          <a:noFill/>
        </p:spPr>
        <p:txBody>
          <a:bodyPr wrap="square" rtlCol="0">
            <a:spAutoFit/>
          </a:bodyPr>
          <a:lstStyle/>
          <a:p>
            <a:r>
              <a:rPr lang="en-US" sz="2200" dirty="0"/>
              <a:t>General Structure of a Brief (This is flexible)</a:t>
            </a:r>
          </a:p>
          <a:p>
            <a:endParaRPr lang="en-US" sz="2200" dirty="0"/>
          </a:p>
          <a:p>
            <a:pPr marL="342900" indent="-342900">
              <a:buFont typeface="Arial" panose="020B0604020202020204" pitchFamily="34" charset="0"/>
              <a:buChar char="•"/>
            </a:pPr>
            <a:r>
              <a:rPr lang="en-US" sz="2200" dirty="0"/>
              <a:t>Cover page: </a:t>
            </a:r>
          </a:p>
          <a:p>
            <a:pPr marL="800100" lvl="1" indent="-342900">
              <a:buFont typeface="Arial" panose="020B0604020202020204" pitchFamily="34" charset="0"/>
              <a:buChar char="•"/>
            </a:pPr>
            <a:r>
              <a:rPr lang="en-US" sz="2200" dirty="0"/>
              <a:t>Include name of entity making submission, contact information </a:t>
            </a:r>
          </a:p>
          <a:p>
            <a:pPr marL="342900" indent="-342900">
              <a:buFont typeface="Arial" panose="020B0604020202020204" pitchFamily="34" charset="0"/>
              <a:buChar char="•"/>
            </a:pPr>
            <a:r>
              <a:rPr lang="en-US" sz="2200" dirty="0"/>
              <a:t>Summary: </a:t>
            </a:r>
          </a:p>
          <a:p>
            <a:pPr marL="800100" lvl="1" indent="-342900">
              <a:buFont typeface="Arial" panose="020B0604020202020204" pitchFamily="34" charset="0"/>
              <a:buChar char="•"/>
            </a:pPr>
            <a:r>
              <a:rPr lang="en-US" sz="2200" dirty="0"/>
              <a:t>Provide a brief overview of the submission (all briefs 10-pages in length should include summary)</a:t>
            </a:r>
          </a:p>
          <a:p>
            <a:pPr marL="342900" indent="-342900">
              <a:buFont typeface="Arial" panose="020B0604020202020204" pitchFamily="34" charset="0"/>
              <a:buChar char="•"/>
            </a:pPr>
            <a:r>
              <a:rPr lang="en-US" sz="2200" dirty="0"/>
              <a:t>Introduction:</a:t>
            </a:r>
          </a:p>
          <a:p>
            <a:pPr marL="800100" lvl="1" indent="-342900">
              <a:buFont typeface="Arial" panose="020B0604020202020204" pitchFamily="34" charset="0"/>
              <a:buChar char="•"/>
            </a:pPr>
            <a:r>
              <a:rPr lang="en-US" sz="2200" dirty="0"/>
              <a:t>Introduce topic and/or group/individual </a:t>
            </a:r>
          </a:p>
          <a:p>
            <a:pPr marL="342900" indent="-342900">
              <a:buFont typeface="Arial" panose="020B0604020202020204" pitchFamily="34" charset="0"/>
              <a:buChar char="•"/>
            </a:pPr>
            <a:r>
              <a:rPr lang="en-US" sz="2200" dirty="0"/>
              <a:t>Main Body:</a:t>
            </a:r>
          </a:p>
          <a:p>
            <a:pPr marL="800100" lvl="1" indent="-342900">
              <a:buFont typeface="Arial" panose="020B0604020202020204" pitchFamily="34" charset="0"/>
              <a:buChar char="•"/>
            </a:pPr>
            <a:r>
              <a:rPr lang="en-US" sz="2200" dirty="0"/>
              <a:t>Outline the group’s/individual’s position </a:t>
            </a:r>
          </a:p>
          <a:p>
            <a:pPr marL="342900" indent="-342900">
              <a:buFont typeface="Arial" panose="020B0604020202020204" pitchFamily="34" charset="0"/>
              <a:buChar char="•"/>
            </a:pPr>
            <a:r>
              <a:rPr lang="en-US" sz="2200" dirty="0"/>
              <a:t>Recommendations/Conclusion:</a:t>
            </a:r>
          </a:p>
          <a:p>
            <a:pPr marL="800100" lvl="1" indent="-342900">
              <a:buFont typeface="Arial" panose="020B0604020202020204" pitchFamily="34" charset="0"/>
              <a:buChar char="•"/>
            </a:pPr>
            <a:r>
              <a:rPr lang="en-US" sz="2200" dirty="0"/>
              <a:t>Provide recommendations or concluding remarks </a:t>
            </a:r>
          </a:p>
          <a:p>
            <a:pPr marL="342900" indent="-342900">
              <a:buFont typeface="Arial" panose="020B0604020202020204" pitchFamily="34" charset="0"/>
              <a:buChar char="•"/>
            </a:pPr>
            <a:r>
              <a:rPr lang="en-US" sz="2200" dirty="0"/>
              <a:t>About: </a:t>
            </a:r>
          </a:p>
          <a:p>
            <a:pPr marL="800100" lvl="1" indent="-342900">
              <a:buFont typeface="Arial" panose="020B0604020202020204" pitchFamily="34" charset="0"/>
              <a:buChar char="•"/>
            </a:pPr>
            <a:r>
              <a:rPr lang="en-US" sz="2200" dirty="0"/>
              <a:t>Provide the Committee with details about the group/individual submitting the brief </a:t>
            </a:r>
          </a:p>
          <a:p>
            <a:pPr marL="285750" indent="-285750">
              <a:buFont typeface="Arial" panose="020B0604020202020204" pitchFamily="34" charset="0"/>
              <a:buChar char="•"/>
            </a:pPr>
            <a:endParaRPr lang="en-CA" sz="2200" dirty="0"/>
          </a:p>
        </p:txBody>
      </p:sp>
    </p:spTree>
    <p:extLst>
      <p:ext uri="{BB962C8B-B14F-4D97-AF65-F5344CB8AC3E}">
        <p14:creationId xmlns:p14="http://schemas.microsoft.com/office/powerpoint/2010/main" val="221451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6606E-634D-1902-D848-D3D2AECCB7B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D74B33A-8A91-419B-8C4B-F9B49E828A70}"/>
              </a:ext>
            </a:extLst>
          </p:cNvPr>
          <p:cNvSpPr>
            <a:spLocks noGrp="1"/>
          </p:cNvSpPr>
          <p:nvPr>
            <p:ph type="title"/>
          </p:nvPr>
        </p:nvSpPr>
        <p:spPr>
          <a:xfrm>
            <a:off x="1941629" y="277587"/>
            <a:ext cx="9336157" cy="653142"/>
          </a:xfrm>
        </p:spPr>
        <p:txBody>
          <a:bodyPr>
            <a:normAutofit/>
          </a:bodyPr>
          <a:lstStyle/>
          <a:p>
            <a:r>
              <a:rPr lang="en-US" sz="4000" dirty="0">
                <a:solidFill>
                  <a:schemeClr val="bg1"/>
                </a:solidFill>
              </a:rPr>
              <a:t>AFN  </a:t>
            </a:r>
            <a:endParaRPr lang="en-CA" sz="4000" dirty="0">
              <a:solidFill>
                <a:schemeClr val="bg1"/>
              </a:solidFill>
            </a:endParaRPr>
          </a:p>
        </p:txBody>
      </p:sp>
      <p:sp>
        <p:nvSpPr>
          <p:cNvPr id="8" name="Content Placeholder 2">
            <a:extLst>
              <a:ext uri="{FF2B5EF4-FFF2-40B4-BE49-F238E27FC236}">
                <a16:creationId xmlns:a16="http://schemas.microsoft.com/office/drawing/2014/main" id="{FAB7B792-9208-4375-9100-1D7F2E36C8F1}"/>
              </a:ext>
            </a:extLst>
          </p:cNvPr>
          <p:cNvSpPr>
            <a:spLocks noGrp="1"/>
          </p:cNvSpPr>
          <p:nvPr>
            <p:ph sz="half" idx="1"/>
          </p:nvPr>
        </p:nvSpPr>
        <p:spPr>
          <a:xfrm>
            <a:off x="553091" y="2195164"/>
            <a:ext cx="11085817" cy="2467672"/>
          </a:xfrm>
        </p:spPr>
        <p:txBody>
          <a:bodyPr lIns="91440" tIns="45720" rIns="91440" bIns="45720" anchor="t">
            <a:noAutofit/>
          </a:bodyPr>
          <a:lstStyle/>
          <a:p>
            <a:pPr marL="0" indent="0" algn="ctr">
              <a:lnSpc>
                <a:spcPct val="100000"/>
              </a:lnSpc>
              <a:spcBef>
                <a:spcPts val="0"/>
              </a:spcBef>
              <a:buNone/>
            </a:pPr>
            <a:r>
              <a:rPr lang="en-US" sz="3000" b="1" dirty="0"/>
              <a:t>Julie Pellerin</a:t>
            </a:r>
            <a:r>
              <a:rPr lang="en-US" sz="3000" dirty="0"/>
              <a:t> - Senior Director </a:t>
            </a:r>
          </a:p>
          <a:p>
            <a:pPr marL="0" indent="0" algn="ctr">
              <a:lnSpc>
                <a:spcPct val="100000"/>
              </a:lnSpc>
              <a:spcBef>
                <a:spcPts val="0"/>
              </a:spcBef>
              <a:buNone/>
            </a:pPr>
            <a:r>
              <a:rPr lang="en-US" sz="3000" dirty="0"/>
              <a:t>Economic Development and Infrastructure Branch</a:t>
            </a:r>
          </a:p>
          <a:p>
            <a:pPr marL="0" indent="0" algn="ctr">
              <a:lnSpc>
                <a:spcPct val="100000"/>
              </a:lnSpc>
              <a:spcBef>
                <a:spcPts val="0"/>
              </a:spcBef>
              <a:buNone/>
            </a:pPr>
            <a:endParaRPr lang="en-US" sz="3000" dirty="0"/>
          </a:p>
          <a:p>
            <a:pPr marL="0" indent="0" algn="ctr">
              <a:lnSpc>
                <a:spcPct val="100000"/>
              </a:lnSpc>
              <a:spcBef>
                <a:spcPts val="0"/>
              </a:spcBef>
              <a:buNone/>
            </a:pPr>
            <a:r>
              <a:rPr lang="en-US" sz="3000" b="1" dirty="0"/>
              <a:t>Stuart Wuttke</a:t>
            </a:r>
            <a:r>
              <a:rPr lang="en-US" sz="3000" dirty="0"/>
              <a:t> – AFN General Counsel</a:t>
            </a:r>
          </a:p>
          <a:p>
            <a:pPr marL="0" indent="0" algn="ctr">
              <a:lnSpc>
                <a:spcPct val="100000"/>
              </a:lnSpc>
              <a:spcBef>
                <a:spcPts val="0"/>
              </a:spcBef>
              <a:buNone/>
            </a:pPr>
            <a:endParaRPr lang="en-US" sz="3000" dirty="0"/>
          </a:p>
          <a:p>
            <a:pPr marL="0" indent="0" algn="ctr">
              <a:lnSpc>
                <a:spcPct val="100000"/>
              </a:lnSpc>
              <a:spcBef>
                <a:spcPts val="0"/>
              </a:spcBef>
              <a:buNone/>
            </a:pPr>
            <a:r>
              <a:rPr lang="en-US" sz="3000" b="1" dirty="0"/>
              <a:t>Amanda Bruce</a:t>
            </a:r>
            <a:r>
              <a:rPr lang="en-US" sz="3000" dirty="0"/>
              <a:t> - Acting, Associate Director</a:t>
            </a:r>
          </a:p>
          <a:p>
            <a:pPr marL="0" indent="0" algn="ctr">
              <a:lnSpc>
                <a:spcPct val="100000"/>
              </a:lnSpc>
              <a:spcBef>
                <a:spcPts val="0"/>
              </a:spcBef>
              <a:buNone/>
            </a:pPr>
            <a:r>
              <a:rPr lang="en-US" sz="3000" dirty="0"/>
              <a:t>Strategic Policy Integration</a:t>
            </a:r>
            <a:endParaRPr lang="en-CA" sz="3000" dirty="0"/>
          </a:p>
        </p:txBody>
      </p:sp>
    </p:spTree>
    <p:extLst>
      <p:ext uri="{BB962C8B-B14F-4D97-AF65-F5344CB8AC3E}">
        <p14:creationId xmlns:p14="http://schemas.microsoft.com/office/powerpoint/2010/main" val="326649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84D425-E906-4E10-805F-9D293475FE36}"/>
              </a:ext>
            </a:extLst>
          </p:cNvPr>
          <p:cNvSpPr>
            <a:spLocks noGrp="1"/>
          </p:cNvSpPr>
          <p:nvPr>
            <p:ph type="sldNum" sz="quarter" idx="12"/>
          </p:nvPr>
        </p:nvSpPr>
        <p:spPr/>
        <p:txBody>
          <a:bodyPr/>
          <a:lstStyle/>
          <a:p>
            <a:fld id="{AAEAE4A8-A6E5-453E-B946-FB774B73F48C}" type="slidenum">
              <a:rPr lang="en-CA" smtClean="0"/>
              <a:t>20</a:t>
            </a:fld>
            <a:endParaRPr lang="en-CA" dirty="0"/>
          </a:p>
        </p:txBody>
      </p:sp>
      <p:sp>
        <p:nvSpPr>
          <p:cNvPr id="3" name="Title 1">
            <a:extLst>
              <a:ext uri="{FF2B5EF4-FFF2-40B4-BE49-F238E27FC236}">
                <a16:creationId xmlns:a16="http://schemas.microsoft.com/office/drawing/2014/main" id="{C29E062A-DD07-486C-A156-201B45A7A4C7}"/>
              </a:ext>
            </a:extLst>
          </p:cNvPr>
          <p:cNvSpPr txBox="1">
            <a:spLocks/>
          </p:cNvSpPr>
          <p:nvPr/>
        </p:nvSpPr>
        <p:spPr>
          <a:xfrm>
            <a:off x="1869554" y="429683"/>
            <a:ext cx="11866651" cy="578675"/>
          </a:xfrm>
          <a:prstGeom prst="rect">
            <a:avLst/>
          </a:prstGeom>
        </p:spPr>
        <p:txBody>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r>
              <a:rPr lang="en-US">
                <a:solidFill>
                  <a:schemeClr val="bg1"/>
                </a:solidFill>
                <a:ea typeface="+mj-lt"/>
                <a:cs typeface="+mj-lt"/>
              </a:rPr>
              <a:t>Preparing a Brief to Submit to the INAN Committee</a:t>
            </a:r>
            <a:endParaRPr lang="en-CA" dirty="0">
              <a:solidFill>
                <a:schemeClr val="bg1"/>
              </a:solidFill>
            </a:endParaRPr>
          </a:p>
        </p:txBody>
      </p:sp>
      <p:sp>
        <p:nvSpPr>
          <p:cNvPr id="4" name="TextBox 3">
            <a:extLst>
              <a:ext uri="{FF2B5EF4-FFF2-40B4-BE49-F238E27FC236}">
                <a16:creationId xmlns:a16="http://schemas.microsoft.com/office/drawing/2014/main" id="{DAC1E440-441E-FC22-D15E-317E648B9508}"/>
              </a:ext>
            </a:extLst>
          </p:cNvPr>
          <p:cNvSpPr txBox="1"/>
          <p:nvPr/>
        </p:nvSpPr>
        <p:spPr>
          <a:xfrm>
            <a:off x="982675" y="1503892"/>
            <a:ext cx="10226649" cy="5324535"/>
          </a:xfrm>
          <a:prstGeom prst="rect">
            <a:avLst/>
          </a:prstGeom>
          <a:noFill/>
        </p:spPr>
        <p:txBody>
          <a:bodyPr wrap="square" rtlCol="0">
            <a:spAutoFit/>
          </a:bodyPr>
          <a:lstStyle/>
          <a:p>
            <a:r>
              <a:rPr lang="en-US" sz="2800" dirty="0"/>
              <a:t>Tips for Writing Effective Briefs </a:t>
            </a:r>
          </a:p>
          <a:p>
            <a:endParaRPr lang="en-CA" sz="2400" dirty="0"/>
          </a:p>
          <a:p>
            <a:pPr marL="285750" indent="-285750">
              <a:buFont typeface="Arial" panose="020B0604020202020204" pitchFamily="34" charset="0"/>
              <a:buChar char="•"/>
            </a:pPr>
            <a:r>
              <a:rPr lang="en-CA" sz="3000" dirty="0"/>
              <a:t>Create an outline to ensure your points are clear </a:t>
            </a:r>
          </a:p>
          <a:p>
            <a:pPr marL="285750" indent="-285750">
              <a:buFont typeface="Arial" panose="020B0604020202020204" pitchFamily="34" charset="0"/>
              <a:buChar char="•"/>
            </a:pPr>
            <a:r>
              <a:rPr lang="en-CA" sz="3000" dirty="0"/>
              <a:t>Use plain language </a:t>
            </a:r>
          </a:p>
          <a:p>
            <a:pPr marL="285750" indent="-285750">
              <a:buFont typeface="Arial" panose="020B0604020202020204" pitchFamily="34" charset="0"/>
              <a:buChar char="•"/>
            </a:pPr>
            <a:r>
              <a:rPr lang="en-CA" sz="3000" dirty="0"/>
              <a:t>Use point-first writing </a:t>
            </a:r>
          </a:p>
          <a:p>
            <a:pPr marL="742950" lvl="1" indent="-285750">
              <a:buFont typeface="Arial" panose="020B0604020202020204" pitchFamily="34" charset="0"/>
              <a:buChar char="•"/>
            </a:pPr>
            <a:r>
              <a:rPr lang="en-CA" sz="3000" dirty="0"/>
              <a:t>Make your key statements at the start of paragraphs/sections </a:t>
            </a:r>
          </a:p>
          <a:p>
            <a:pPr marL="285750" indent="-285750">
              <a:buFont typeface="Arial" panose="020B0604020202020204" pitchFamily="34" charset="0"/>
              <a:buChar char="•"/>
            </a:pPr>
            <a:r>
              <a:rPr lang="en-CA" sz="3000" dirty="0"/>
              <a:t>Use short and concise sentences </a:t>
            </a:r>
          </a:p>
          <a:p>
            <a:pPr marL="285750" indent="-285750">
              <a:buFont typeface="Arial" panose="020B0604020202020204" pitchFamily="34" charset="0"/>
              <a:buChar char="•"/>
            </a:pPr>
            <a:r>
              <a:rPr lang="en-CA" sz="3000" dirty="0"/>
              <a:t>Use active-voice </a:t>
            </a:r>
          </a:p>
          <a:p>
            <a:pPr marL="742950" lvl="1" indent="-285750">
              <a:buFont typeface="Arial" panose="020B0604020202020204" pitchFamily="34" charset="0"/>
              <a:buChar char="•"/>
            </a:pPr>
            <a:r>
              <a:rPr lang="en-CA" sz="3000" dirty="0"/>
              <a:t>Subject-verb-object </a:t>
            </a:r>
          </a:p>
          <a:p>
            <a:pPr marL="742950" lvl="1" indent="-285750">
              <a:buFont typeface="Arial" panose="020B0604020202020204" pitchFamily="34" charset="0"/>
              <a:buChar char="•"/>
            </a:pPr>
            <a:endParaRPr lang="en-CA" sz="3000" dirty="0"/>
          </a:p>
          <a:p>
            <a:pPr lvl="1"/>
            <a:endParaRPr lang="en-CA" dirty="0"/>
          </a:p>
        </p:txBody>
      </p:sp>
    </p:spTree>
    <p:extLst>
      <p:ext uri="{BB962C8B-B14F-4D97-AF65-F5344CB8AC3E}">
        <p14:creationId xmlns:p14="http://schemas.microsoft.com/office/powerpoint/2010/main" val="186364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540D43-B6B6-4222-A841-4CD529A27752}"/>
              </a:ext>
            </a:extLst>
          </p:cNvPr>
          <p:cNvSpPr>
            <a:spLocks noGrp="1"/>
          </p:cNvSpPr>
          <p:nvPr>
            <p:ph type="sldNum" sz="quarter" idx="12"/>
          </p:nvPr>
        </p:nvSpPr>
        <p:spPr/>
        <p:txBody>
          <a:bodyPr/>
          <a:lstStyle/>
          <a:p>
            <a:fld id="{AAEAE4A8-A6E5-453E-B946-FB774B73F48C}" type="slidenum">
              <a:rPr lang="en-CA" smtClean="0"/>
              <a:t>21</a:t>
            </a:fld>
            <a:endParaRPr lang="en-CA" dirty="0"/>
          </a:p>
        </p:txBody>
      </p:sp>
      <p:sp>
        <p:nvSpPr>
          <p:cNvPr id="3" name="Title 1">
            <a:extLst>
              <a:ext uri="{FF2B5EF4-FFF2-40B4-BE49-F238E27FC236}">
                <a16:creationId xmlns:a16="http://schemas.microsoft.com/office/drawing/2014/main" id="{4CCC8A5B-FA2B-43D5-B844-90669D1E4902}"/>
              </a:ext>
            </a:extLst>
          </p:cNvPr>
          <p:cNvSpPr txBox="1">
            <a:spLocks/>
          </p:cNvSpPr>
          <p:nvPr/>
        </p:nvSpPr>
        <p:spPr>
          <a:xfrm>
            <a:off x="2027776" y="429683"/>
            <a:ext cx="11733088" cy="578675"/>
          </a:xfrm>
          <a:prstGeom prst="rect">
            <a:avLst/>
          </a:prstGeom>
        </p:spPr>
        <p:txBody>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r>
              <a:rPr lang="en-US">
                <a:solidFill>
                  <a:schemeClr val="bg1"/>
                </a:solidFill>
                <a:ea typeface="+mj-lt"/>
                <a:cs typeface="+mj-lt"/>
              </a:rPr>
              <a:t>Preparing to Appear at the INAN Committee</a:t>
            </a:r>
            <a:endParaRPr lang="en-CA" dirty="0">
              <a:solidFill>
                <a:schemeClr val="bg1"/>
              </a:solidFill>
            </a:endParaRPr>
          </a:p>
        </p:txBody>
      </p:sp>
      <p:sp>
        <p:nvSpPr>
          <p:cNvPr id="4" name="Content Placeholder 2">
            <a:extLst>
              <a:ext uri="{FF2B5EF4-FFF2-40B4-BE49-F238E27FC236}">
                <a16:creationId xmlns:a16="http://schemas.microsoft.com/office/drawing/2014/main" id="{3E626062-1607-4854-8B5E-D5B678BD7317}"/>
              </a:ext>
            </a:extLst>
          </p:cNvPr>
          <p:cNvSpPr txBox="1">
            <a:spLocks/>
          </p:cNvSpPr>
          <p:nvPr/>
        </p:nvSpPr>
        <p:spPr>
          <a:xfrm>
            <a:off x="480061" y="1491506"/>
            <a:ext cx="10965180" cy="4242648"/>
          </a:xfrm>
          <a:prstGeom prst="rect">
            <a:avLst/>
          </a:prstGeom>
        </p:spPr>
        <p:txBody>
          <a:bodyPr lIns="91440" tIns="45720" rIns="91440" bIns="45720" anchor="t"/>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342900" indent="-342900">
              <a:lnSpc>
                <a:spcPct val="100000"/>
              </a:lnSpc>
              <a:spcBef>
                <a:spcPts val="0"/>
              </a:spcBef>
            </a:pPr>
            <a:r>
              <a:rPr lang="en-US" sz="2600" dirty="0"/>
              <a:t>Generally, witnesses appear in groups (with up to two witness per organization)</a:t>
            </a:r>
          </a:p>
          <a:p>
            <a:pPr marL="342900" indent="-342900">
              <a:lnSpc>
                <a:spcPct val="100000"/>
              </a:lnSpc>
              <a:spcBef>
                <a:spcPts val="0"/>
              </a:spcBef>
            </a:pPr>
            <a:r>
              <a:rPr lang="en-US" sz="2600" dirty="0"/>
              <a:t>Each organization is provided with 5 minutes to provide opening remarks </a:t>
            </a:r>
          </a:p>
          <a:p>
            <a:pPr marL="342900" indent="-342900">
              <a:lnSpc>
                <a:spcPct val="100000"/>
              </a:lnSpc>
              <a:spcBef>
                <a:spcPts val="0"/>
              </a:spcBef>
            </a:pPr>
            <a:r>
              <a:rPr lang="en-US" sz="2600" dirty="0"/>
              <a:t>Members of the Committee are then provided an allotted amount of time to ask questions of the witnesses </a:t>
            </a:r>
          </a:p>
          <a:p>
            <a:pPr marL="662940" lvl="1" indent="-342900">
              <a:lnSpc>
                <a:spcPct val="100000"/>
              </a:lnSpc>
              <a:spcBef>
                <a:spcPts val="0"/>
              </a:spcBef>
            </a:pPr>
            <a:r>
              <a:rPr lang="en-US" sz="2600" dirty="0"/>
              <a:t>Some members will have specific questions for specific witnesses; others will ask broad questions of all witnesses </a:t>
            </a:r>
          </a:p>
          <a:p>
            <a:pPr marL="662940" lvl="1" indent="-342900">
              <a:lnSpc>
                <a:spcPct val="100000"/>
              </a:lnSpc>
              <a:spcBef>
                <a:spcPts val="0"/>
              </a:spcBef>
            </a:pPr>
            <a:r>
              <a:rPr lang="en-US" sz="2600" dirty="0"/>
              <a:t>Often members will recycle questions from previous meetings </a:t>
            </a:r>
          </a:p>
          <a:p>
            <a:pPr marL="342900" indent="-342900">
              <a:lnSpc>
                <a:spcPct val="100000"/>
              </a:lnSpc>
              <a:spcBef>
                <a:spcPts val="0"/>
              </a:spcBef>
            </a:pPr>
            <a:r>
              <a:rPr lang="en-US" sz="2600" dirty="0"/>
              <a:t>Committee Clerks will request that opening statements be submitted in advance </a:t>
            </a:r>
          </a:p>
          <a:p>
            <a:pPr marL="342900" indent="-342900">
              <a:lnSpc>
                <a:spcPct val="100000"/>
              </a:lnSpc>
              <a:spcBef>
                <a:spcPts val="0"/>
              </a:spcBef>
            </a:pPr>
            <a:r>
              <a:rPr lang="en-US" sz="2600" dirty="0"/>
              <a:t>Witnesses who choose to appear virtually will be required to have specific headsets and conduct a technical test prior to their appearance </a:t>
            </a:r>
          </a:p>
          <a:p>
            <a:pPr marL="0" indent="0" algn="ctr">
              <a:lnSpc>
                <a:spcPct val="100000"/>
              </a:lnSpc>
              <a:spcBef>
                <a:spcPts val="0"/>
              </a:spcBef>
              <a:buFont typeface="Arial" pitchFamily="34" charset="0"/>
              <a:buNone/>
            </a:pPr>
            <a:endParaRPr lang="en-US" sz="2600" dirty="0"/>
          </a:p>
          <a:p>
            <a:pPr marL="0" indent="0" algn="ctr">
              <a:lnSpc>
                <a:spcPct val="100000"/>
              </a:lnSpc>
              <a:spcBef>
                <a:spcPts val="0"/>
              </a:spcBef>
              <a:buFont typeface="Arial" pitchFamily="34" charset="0"/>
              <a:buNone/>
            </a:pPr>
            <a:endParaRPr lang="en-US" sz="2600" dirty="0"/>
          </a:p>
          <a:p>
            <a:pPr marL="0" indent="0" algn="ctr">
              <a:lnSpc>
                <a:spcPct val="100000"/>
              </a:lnSpc>
              <a:spcBef>
                <a:spcPts val="0"/>
              </a:spcBef>
              <a:buFont typeface="Arial" pitchFamily="34" charset="0"/>
              <a:buNone/>
            </a:pPr>
            <a:endParaRPr lang="en-US" sz="2600" dirty="0"/>
          </a:p>
          <a:p>
            <a:pPr marL="0" indent="0">
              <a:lnSpc>
                <a:spcPct val="100000"/>
              </a:lnSpc>
              <a:spcBef>
                <a:spcPts val="0"/>
              </a:spcBef>
              <a:buFont typeface="Arial" pitchFamily="34" charset="0"/>
              <a:buNone/>
            </a:pPr>
            <a:endParaRPr lang="en-US" sz="2600" dirty="0"/>
          </a:p>
          <a:p>
            <a:pPr marL="0" indent="0" algn="ctr">
              <a:lnSpc>
                <a:spcPct val="100000"/>
              </a:lnSpc>
              <a:spcBef>
                <a:spcPts val="0"/>
              </a:spcBef>
              <a:buFont typeface="Arial" pitchFamily="34" charset="0"/>
              <a:buNone/>
            </a:pPr>
            <a:endParaRPr lang="en-US" sz="2600" dirty="0"/>
          </a:p>
        </p:txBody>
      </p:sp>
    </p:spTree>
    <p:extLst>
      <p:ext uri="{BB962C8B-B14F-4D97-AF65-F5344CB8AC3E}">
        <p14:creationId xmlns:p14="http://schemas.microsoft.com/office/powerpoint/2010/main" val="262548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E245A8-9D20-4DCF-A89B-7E19C59DBC1E}"/>
              </a:ext>
            </a:extLst>
          </p:cNvPr>
          <p:cNvSpPr>
            <a:spLocks noGrp="1"/>
          </p:cNvSpPr>
          <p:nvPr>
            <p:ph type="sldNum" sz="quarter" idx="12"/>
          </p:nvPr>
        </p:nvSpPr>
        <p:spPr/>
        <p:txBody>
          <a:bodyPr/>
          <a:lstStyle/>
          <a:p>
            <a:fld id="{AAEAE4A8-A6E5-453E-B946-FB774B73F48C}" type="slidenum">
              <a:rPr lang="en-CA" smtClean="0"/>
              <a:t>22</a:t>
            </a:fld>
            <a:endParaRPr lang="en-CA" dirty="0"/>
          </a:p>
        </p:txBody>
      </p:sp>
      <p:sp>
        <p:nvSpPr>
          <p:cNvPr id="3" name="Title 1">
            <a:extLst>
              <a:ext uri="{FF2B5EF4-FFF2-40B4-BE49-F238E27FC236}">
                <a16:creationId xmlns:a16="http://schemas.microsoft.com/office/drawing/2014/main" id="{B6022997-670F-4212-90AA-B7CBACDB6601}"/>
              </a:ext>
            </a:extLst>
          </p:cNvPr>
          <p:cNvSpPr txBox="1">
            <a:spLocks/>
          </p:cNvSpPr>
          <p:nvPr/>
        </p:nvSpPr>
        <p:spPr>
          <a:xfrm>
            <a:off x="2011680" y="318208"/>
            <a:ext cx="9144000" cy="1192392"/>
          </a:xfrm>
          <a:prstGeom prst="rect">
            <a:avLst/>
          </a:prstGeom>
        </p:spPr>
        <p:txBody>
          <a:bodyPr lIns="91440" tIns="45720" rIns="91440" bIns="45720" anchor="t">
            <a:noAutofit/>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r>
              <a:rPr lang="en-US" sz="4400" dirty="0">
                <a:solidFill>
                  <a:schemeClr val="bg1"/>
                </a:solidFill>
                <a:ea typeface="+mj-lt"/>
                <a:cs typeface="+mj-lt"/>
              </a:rPr>
              <a:t>Questions</a:t>
            </a:r>
            <a:endParaRPr lang="en-US" sz="4400" dirty="0">
              <a:solidFill>
                <a:schemeClr val="bg1"/>
              </a:solidFill>
              <a:highlight>
                <a:srgbClr val="FFFF00"/>
              </a:highlight>
            </a:endParaRPr>
          </a:p>
        </p:txBody>
      </p:sp>
      <p:sp>
        <p:nvSpPr>
          <p:cNvPr id="4" name="Content Placeholder 2">
            <a:extLst>
              <a:ext uri="{FF2B5EF4-FFF2-40B4-BE49-F238E27FC236}">
                <a16:creationId xmlns:a16="http://schemas.microsoft.com/office/drawing/2014/main" id="{27CEFB2E-AF1F-46F9-8DD9-93CF810B23BF}"/>
              </a:ext>
            </a:extLst>
          </p:cNvPr>
          <p:cNvSpPr txBox="1">
            <a:spLocks/>
          </p:cNvSpPr>
          <p:nvPr/>
        </p:nvSpPr>
        <p:spPr>
          <a:xfrm>
            <a:off x="2910840" y="2704989"/>
            <a:ext cx="6843714" cy="1349425"/>
          </a:xfrm>
          <a:prstGeom prst="rect">
            <a:avLst/>
          </a:prstGeom>
        </p:spPr>
        <p:txBody>
          <a:bodyPr lIns="91440" tIns="45720" rIns="91440" bIns="45720" anchor="t"/>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0" indent="0" algn="ctr">
              <a:lnSpc>
                <a:spcPct val="100000"/>
              </a:lnSpc>
              <a:spcBef>
                <a:spcPts val="0"/>
              </a:spcBef>
              <a:buFont typeface="Arial" pitchFamily="34" charset="0"/>
              <a:buNone/>
            </a:pPr>
            <a:r>
              <a:rPr lang="en-US" sz="8800" dirty="0"/>
              <a:t>?</a:t>
            </a:r>
          </a:p>
          <a:p>
            <a:pPr marL="0" indent="0" algn="ctr">
              <a:lnSpc>
                <a:spcPct val="100000"/>
              </a:lnSpc>
              <a:spcBef>
                <a:spcPts val="0"/>
              </a:spcBef>
              <a:buFont typeface="Arial" pitchFamily="34" charset="0"/>
              <a:buNone/>
            </a:pPr>
            <a:endParaRPr lang="en-US" sz="2400" dirty="0"/>
          </a:p>
        </p:txBody>
      </p:sp>
    </p:spTree>
    <p:extLst>
      <p:ext uri="{BB962C8B-B14F-4D97-AF65-F5344CB8AC3E}">
        <p14:creationId xmlns:p14="http://schemas.microsoft.com/office/powerpoint/2010/main" val="73570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35A7EE-3CFA-4FC6-AEA0-60943CF355C8}"/>
              </a:ext>
            </a:extLst>
          </p:cNvPr>
          <p:cNvSpPr>
            <a:spLocks noGrp="1"/>
          </p:cNvSpPr>
          <p:nvPr>
            <p:ph type="sldNum" sz="quarter" idx="12"/>
          </p:nvPr>
        </p:nvSpPr>
        <p:spPr/>
        <p:txBody>
          <a:bodyPr/>
          <a:lstStyle/>
          <a:p>
            <a:fld id="{AAEAE4A8-A6E5-453E-B946-FB774B73F48C}" type="slidenum">
              <a:rPr lang="en-CA" smtClean="0"/>
              <a:t>23</a:t>
            </a:fld>
            <a:endParaRPr lang="en-CA" dirty="0"/>
          </a:p>
        </p:txBody>
      </p:sp>
      <p:sp>
        <p:nvSpPr>
          <p:cNvPr id="3" name="Title 1">
            <a:extLst>
              <a:ext uri="{FF2B5EF4-FFF2-40B4-BE49-F238E27FC236}">
                <a16:creationId xmlns:a16="http://schemas.microsoft.com/office/drawing/2014/main" id="{2A585EDF-9FEC-49C5-85B9-275317632D37}"/>
              </a:ext>
            </a:extLst>
          </p:cNvPr>
          <p:cNvSpPr txBox="1">
            <a:spLocks/>
          </p:cNvSpPr>
          <p:nvPr/>
        </p:nvSpPr>
        <p:spPr>
          <a:xfrm>
            <a:off x="1524000" y="2979558"/>
            <a:ext cx="9144000" cy="1192392"/>
          </a:xfrm>
          <a:prstGeom prst="rect">
            <a:avLst/>
          </a:prstGeom>
        </p:spPr>
        <p:txBody>
          <a:bodyPr lIns="91440" tIns="45720" rIns="91440" bIns="45720" anchor="t">
            <a:noAutofit/>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pPr algn="ctr"/>
            <a:r>
              <a:rPr lang="en-US" sz="4400" dirty="0">
                <a:solidFill>
                  <a:schemeClr val="tx1"/>
                </a:solidFill>
                <a:ea typeface="+mj-lt"/>
                <a:cs typeface="+mj-lt"/>
              </a:rPr>
              <a:t>Thank You</a:t>
            </a:r>
            <a:br>
              <a:rPr lang="en-US" sz="4400" dirty="0">
                <a:solidFill>
                  <a:schemeClr val="tx1"/>
                </a:solidFill>
                <a:ea typeface="+mj-lt"/>
                <a:cs typeface="+mj-lt"/>
              </a:rPr>
            </a:br>
            <a:r>
              <a:rPr lang="en-US" sz="4400" dirty="0">
                <a:solidFill>
                  <a:schemeClr val="tx1"/>
                </a:solidFill>
                <a:cs typeface="Calibri Light"/>
              </a:rPr>
              <a:t>Merci</a:t>
            </a:r>
            <a:endParaRPr lang="en-US" sz="4400" dirty="0">
              <a:solidFill>
                <a:schemeClr val="tx1"/>
              </a:solidFill>
              <a:highlight>
                <a:srgbClr val="FFFF00"/>
              </a:highlight>
            </a:endParaRPr>
          </a:p>
        </p:txBody>
      </p:sp>
      <p:sp>
        <p:nvSpPr>
          <p:cNvPr id="4" name="Title 1">
            <a:extLst>
              <a:ext uri="{FF2B5EF4-FFF2-40B4-BE49-F238E27FC236}">
                <a16:creationId xmlns:a16="http://schemas.microsoft.com/office/drawing/2014/main" id="{804F6F9E-DA1F-4CEA-A8BE-A0ABF8C30F79}"/>
              </a:ext>
            </a:extLst>
          </p:cNvPr>
          <p:cNvSpPr txBox="1">
            <a:spLocks/>
          </p:cNvSpPr>
          <p:nvPr/>
        </p:nvSpPr>
        <p:spPr>
          <a:xfrm>
            <a:off x="1889760" y="400044"/>
            <a:ext cx="9144000" cy="1192392"/>
          </a:xfrm>
          <a:prstGeom prst="rect">
            <a:avLst/>
          </a:prstGeom>
        </p:spPr>
        <p:txBody>
          <a:bodyPr lIns="91440" tIns="45720" rIns="91440" bIns="45720" anchor="t">
            <a:noAutofit/>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r>
              <a:rPr lang="en-US" sz="4400" dirty="0">
                <a:solidFill>
                  <a:schemeClr val="bg1"/>
                </a:solidFill>
              </a:rPr>
              <a:t>Conclusion</a:t>
            </a:r>
          </a:p>
        </p:txBody>
      </p:sp>
    </p:spTree>
    <p:extLst>
      <p:ext uri="{BB962C8B-B14F-4D97-AF65-F5344CB8AC3E}">
        <p14:creationId xmlns:p14="http://schemas.microsoft.com/office/powerpoint/2010/main" val="3522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3DDBDFD-D1F8-409F-9C79-6BBE6FEFD0D2}"/>
              </a:ext>
            </a:extLst>
          </p:cNvPr>
          <p:cNvSpPr>
            <a:spLocks noGrp="1"/>
          </p:cNvSpPr>
          <p:nvPr>
            <p:ph type="title"/>
          </p:nvPr>
        </p:nvSpPr>
        <p:spPr>
          <a:xfrm>
            <a:off x="2009104" y="429683"/>
            <a:ext cx="9336157" cy="578675"/>
          </a:xfrm>
        </p:spPr>
        <p:txBody>
          <a:bodyPr/>
          <a:lstStyle/>
          <a:p>
            <a:r>
              <a:rPr lang="en-US" dirty="0">
                <a:solidFill>
                  <a:schemeClr val="bg1"/>
                </a:solidFill>
                <a:ea typeface="+mj-lt"/>
                <a:cs typeface="+mj-lt"/>
              </a:rPr>
              <a:t>Purpose</a:t>
            </a:r>
            <a:endParaRPr lang="en-CA" dirty="0">
              <a:solidFill>
                <a:schemeClr val="bg1"/>
              </a:solidFill>
            </a:endParaRPr>
          </a:p>
        </p:txBody>
      </p:sp>
      <p:sp>
        <p:nvSpPr>
          <p:cNvPr id="10" name="Content Placeholder 2">
            <a:extLst>
              <a:ext uri="{FF2B5EF4-FFF2-40B4-BE49-F238E27FC236}">
                <a16:creationId xmlns:a16="http://schemas.microsoft.com/office/drawing/2014/main" id="{23712AF8-6D5D-495A-9DD1-6565E0CBCD4B}"/>
              </a:ext>
            </a:extLst>
          </p:cNvPr>
          <p:cNvSpPr>
            <a:spLocks noGrp="1"/>
          </p:cNvSpPr>
          <p:nvPr>
            <p:ph sz="half" idx="1"/>
          </p:nvPr>
        </p:nvSpPr>
        <p:spPr>
          <a:xfrm>
            <a:off x="1651338" y="2107471"/>
            <a:ext cx="10051687" cy="4047797"/>
          </a:xfrm>
        </p:spPr>
        <p:txBody>
          <a:bodyPr lIns="91440" tIns="45720" rIns="91440" bIns="45720" anchor="t">
            <a:normAutofit fontScale="92500"/>
          </a:bodyPr>
          <a:lstStyle/>
          <a:p>
            <a:pPr>
              <a:lnSpc>
                <a:spcPct val="100000"/>
              </a:lnSpc>
              <a:spcBef>
                <a:spcPts val="0"/>
              </a:spcBef>
            </a:pPr>
            <a:r>
              <a:rPr lang="en-US" sz="3000" dirty="0"/>
              <a:t>To inform on the ongoing process of Bill C-61.</a:t>
            </a:r>
          </a:p>
          <a:p>
            <a:pPr>
              <a:lnSpc>
                <a:spcPct val="100000"/>
              </a:lnSpc>
              <a:spcBef>
                <a:spcPts val="0"/>
              </a:spcBef>
            </a:pPr>
            <a:endParaRPr lang="en-US" sz="3000" dirty="0"/>
          </a:p>
          <a:p>
            <a:pPr>
              <a:lnSpc>
                <a:spcPct val="100000"/>
              </a:lnSpc>
              <a:spcBef>
                <a:spcPts val="0"/>
              </a:spcBef>
            </a:pPr>
            <a:r>
              <a:rPr lang="en-US" sz="3000" dirty="0"/>
              <a:t>To inform individuals and organizations on the process for requesting to make an appearance. </a:t>
            </a:r>
          </a:p>
          <a:p>
            <a:pPr>
              <a:lnSpc>
                <a:spcPct val="100000"/>
              </a:lnSpc>
              <a:spcBef>
                <a:spcPts val="0"/>
              </a:spcBef>
            </a:pPr>
            <a:endParaRPr lang="en-US" sz="3000" dirty="0"/>
          </a:p>
          <a:p>
            <a:pPr>
              <a:lnSpc>
                <a:spcPct val="100000"/>
              </a:lnSpc>
              <a:spcBef>
                <a:spcPts val="0"/>
              </a:spcBef>
            </a:pPr>
            <a:r>
              <a:rPr lang="en-US" sz="3000" dirty="0"/>
              <a:t>To inform individuals and organizations on the process for submitting briefs.</a:t>
            </a:r>
          </a:p>
          <a:p>
            <a:pPr>
              <a:lnSpc>
                <a:spcPct val="100000"/>
              </a:lnSpc>
              <a:spcBef>
                <a:spcPts val="0"/>
              </a:spcBef>
            </a:pPr>
            <a:endParaRPr lang="en-US" sz="3000" dirty="0"/>
          </a:p>
          <a:p>
            <a:pPr>
              <a:lnSpc>
                <a:spcPct val="100000"/>
              </a:lnSpc>
              <a:spcBef>
                <a:spcPts val="0"/>
              </a:spcBef>
            </a:pPr>
            <a:r>
              <a:rPr lang="en-US" sz="3000" dirty="0"/>
              <a:t>The AFN is available to support with appearances and briefs.  </a:t>
            </a:r>
          </a:p>
          <a:p>
            <a:pPr marL="0" indent="0" algn="ctr">
              <a:lnSpc>
                <a:spcPct val="100000"/>
              </a:lnSpc>
              <a:spcBef>
                <a:spcPts val="0"/>
              </a:spcBef>
              <a:buNone/>
            </a:pPr>
            <a:endParaRPr lang="en-US" sz="3000" dirty="0"/>
          </a:p>
        </p:txBody>
      </p:sp>
      <p:sp>
        <p:nvSpPr>
          <p:cNvPr id="5" name="Slide Number Placeholder 4">
            <a:extLst>
              <a:ext uri="{FF2B5EF4-FFF2-40B4-BE49-F238E27FC236}">
                <a16:creationId xmlns:a16="http://schemas.microsoft.com/office/drawing/2014/main" id="{17B60971-910A-4EE6-A8D9-BB0650485C5A}"/>
              </a:ext>
            </a:extLst>
          </p:cNvPr>
          <p:cNvSpPr>
            <a:spLocks noGrp="1"/>
          </p:cNvSpPr>
          <p:nvPr>
            <p:ph type="sldNum" sz="quarter" idx="12"/>
          </p:nvPr>
        </p:nvSpPr>
        <p:spPr/>
        <p:txBody>
          <a:bodyPr/>
          <a:lstStyle/>
          <a:p>
            <a:fld id="{AAEAE4A8-A6E5-453E-B946-FB774B73F48C}" type="slidenum">
              <a:rPr lang="en-CA" smtClean="0"/>
              <a:t>3</a:t>
            </a:fld>
            <a:endParaRPr lang="en-CA" dirty="0"/>
          </a:p>
        </p:txBody>
      </p:sp>
    </p:spTree>
    <p:extLst>
      <p:ext uri="{BB962C8B-B14F-4D97-AF65-F5344CB8AC3E}">
        <p14:creationId xmlns:p14="http://schemas.microsoft.com/office/powerpoint/2010/main" val="195083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5E055-83F9-4E86-AC38-79F918252CCD}"/>
              </a:ext>
            </a:extLst>
          </p:cNvPr>
          <p:cNvSpPr>
            <a:spLocks noGrp="1"/>
          </p:cNvSpPr>
          <p:nvPr>
            <p:ph type="title"/>
          </p:nvPr>
        </p:nvSpPr>
        <p:spPr>
          <a:xfrm>
            <a:off x="1797792" y="337479"/>
            <a:ext cx="9336157" cy="578675"/>
          </a:xfrm>
        </p:spPr>
        <p:txBody>
          <a:bodyPr/>
          <a:lstStyle/>
          <a:p>
            <a:r>
              <a:rPr lang="en-US" dirty="0">
                <a:solidFill>
                  <a:schemeClr val="bg1"/>
                </a:solidFill>
                <a:ea typeface="+mj-lt"/>
                <a:cs typeface="+mj-lt"/>
              </a:rPr>
              <a:t>Overview and Background</a:t>
            </a:r>
            <a:endParaRPr lang="en-CA" dirty="0">
              <a:solidFill>
                <a:schemeClr val="bg1"/>
              </a:solidFill>
            </a:endParaRPr>
          </a:p>
        </p:txBody>
      </p:sp>
      <p:sp>
        <p:nvSpPr>
          <p:cNvPr id="7" name="Content Placeholder 2">
            <a:extLst>
              <a:ext uri="{FF2B5EF4-FFF2-40B4-BE49-F238E27FC236}">
                <a16:creationId xmlns:a16="http://schemas.microsoft.com/office/drawing/2014/main" id="{2C2C1CDE-6335-487A-93FC-8113EFD299A9}"/>
              </a:ext>
            </a:extLst>
          </p:cNvPr>
          <p:cNvSpPr>
            <a:spLocks noGrp="1"/>
          </p:cNvSpPr>
          <p:nvPr>
            <p:ph sz="half" idx="1"/>
          </p:nvPr>
        </p:nvSpPr>
        <p:spPr>
          <a:xfrm>
            <a:off x="1427921" y="2897312"/>
            <a:ext cx="9336158" cy="1655770"/>
          </a:xfrm>
        </p:spPr>
        <p:txBody>
          <a:bodyPr lIns="91440" tIns="45720" rIns="91440" bIns="45720" anchor="t">
            <a:normAutofit/>
          </a:bodyPr>
          <a:lstStyle/>
          <a:p>
            <a:pPr marL="0" indent="0" algn="ctr">
              <a:buNone/>
            </a:pPr>
            <a:r>
              <a:rPr lang="en-US" sz="3000" b="1" dirty="0"/>
              <a:t>Julie Pellerin, </a:t>
            </a:r>
            <a:r>
              <a:rPr lang="en-US" sz="3000" dirty="0"/>
              <a:t>Senior Director</a:t>
            </a:r>
          </a:p>
          <a:p>
            <a:pPr marL="0" indent="0" algn="ctr">
              <a:buNone/>
            </a:pPr>
            <a:r>
              <a:rPr lang="en-US" sz="3000" dirty="0"/>
              <a:t>Economic Development and Infrastructure Branch</a:t>
            </a:r>
            <a:endParaRPr lang="en-CA" sz="3000" dirty="0"/>
          </a:p>
        </p:txBody>
      </p:sp>
      <p:sp>
        <p:nvSpPr>
          <p:cNvPr id="5" name="Slide Number Placeholder 4">
            <a:extLst>
              <a:ext uri="{FF2B5EF4-FFF2-40B4-BE49-F238E27FC236}">
                <a16:creationId xmlns:a16="http://schemas.microsoft.com/office/drawing/2014/main" id="{59516814-0DB9-4E4E-9588-64E2C95F0FEC}"/>
              </a:ext>
            </a:extLst>
          </p:cNvPr>
          <p:cNvSpPr>
            <a:spLocks noGrp="1"/>
          </p:cNvSpPr>
          <p:nvPr>
            <p:ph type="sldNum" sz="quarter" idx="12"/>
          </p:nvPr>
        </p:nvSpPr>
        <p:spPr/>
        <p:txBody>
          <a:bodyPr/>
          <a:lstStyle/>
          <a:p>
            <a:fld id="{AAEAE4A8-A6E5-453E-B946-FB774B73F48C}" type="slidenum">
              <a:rPr lang="en-CA" smtClean="0"/>
              <a:t>4</a:t>
            </a:fld>
            <a:endParaRPr lang="en-CA" dirty="0"/>
          </a:p>
        </p:txBody>
      </p:sp>
    </p:spTree>
    <p:extLst>
      <p:ext uri="{BB962C8B-B14F-4D97-AF65-F5344CB8AC3E}">
        <p14:creationId xmlns:p14="http://schemas.microsoft.com/office/powerpoint/2010/main" val="96462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9719337-D889-4F47-8F4B-D136728FF941}"/>
              </a:ext>
            </a:extLst>
          </p:cNvPr>
          <p:cNvSpPr>
            <a:spLocks noGrp="1"/>
          </p:cNvSpPr>
          <p:nvPr>
            <p:ph type="sldNum" sz="quarter" idx="12"/>
          </p:nvPr>
        </p:nvSpPr>
        <p:spPr/>
        <p:txBody>
          <a:bodyPr/>
          <a:lstStyle/>
          <a:p>
            <a:fld id="{AAEAE4A8-A6E5-453E-B946-FB774B73F48C}" type="slidenum">
              <a:rPr lang="en-CA" smtClean="0"/>
              <a:t>5</a:t>
            </a:fld>
            <a:endParaRPr lang="en-CA" dirty="0"/>
          </a:p>
        </p:txBody>
      </p:sp>
      <p:sp>
        <p:nvSpPr>
          <p:cNvPr id="6" name="Title 1">
            <a:extLst>
              <a:ext uri="{FF2B5EF4-FFF2-40B4-BE49-F238E27FC236}">
                <a16:creationId xmlns:a16="http://schemas.microsoft.com/office/drawing/2014/main" id="{1CFC7F5E-2DC5-44BD-83BD-1DDA6E8DB33E}"/>
              </a:ext>
            </a:extLst>
          </p:cNvPr>
          <p:cNvSpPr>
            <a:spLocks noGrp="1"/>
          </p:cNvSpPr>
          <p:nvPr/>
        </p:nvSpPr>
        <p:spPr>
          <a:xfrm>
            <a:off x="1187063" y="305593"/>
            <a:ext cx="11236468" cy="798396"/>
          </a:xfrm>
          <a:prstGeom prst="rect">
            <a:avLst/>
          </a:prstGeom>
        </p:spPr>
        <p:txBody>
          <a:bodyPr lIns="91440" tIns="45720" rIns="91440" bIns="45720" anchor="t"/>
          <a:lst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a:lstStyle>
          <a:p>
            <a:pPr algn="ctr"/>
            <a:r>
              <a:rPr lang="en-US" dirty="0">
                <a:solidFill>
                  <a:schemeClr val="bg1"/>
                </a:solidFill>
                <a:latin typeface="Calibri Light"/>
                <a:cs typeface="Calibri Light"/>
              </a:rPr>
              <a:t>Timeline of the Water and Wastewater Legislation</a:t>
            </a:r>
            <a:endParaRPr lang="en-US" sz="4400" dirty="0">
              <a:solidFill>
                <a:schemeClr val="bg1"/>
              </a:solidFill>
            </a:endParaRPr>
          </a:p>
        </p:txBody>
      </p:sp>
      <p:pic>
        <p:nvPicPr>
          <p:cNvPr id="7" name="Content Placeholder 3">
            <a:extLst>
              <a:ext uri="{FF2B5EF4-FFF2-40B4-BE49-F238E27FC236}">
                <a16:creationId xmlns:a16="http://schemas.microsoft.com/office/drawing/2014/main" id="{B57961D9-5233-4C3C-9E70-70C974BC50BC}"/>
              </a:ext>
            </a:extLst>
          </p:cNvPr>
          <p:cNvPicPr>
            <a:picLocks noGrp="1" noChangeAspect="1"/>
          </p:cNvPicPr>
          <p:nvPr>
            <p:ph idx="1"/>
          </p:nvPr>
        </p:nvPicPr>
        <p:blipFill>
          <a:blip r:embed="rId3"/>
          <a:stretch>
            <a:fillRect/>
          </a:stretch>
        </p:blipFill>
        <p:spPr>
          <a:xfrm>
            <a:off x="869486" y="3376724"/>
            <a:ext cx="10515600" cy="480793"/>
          </a:xfrm>
        </p:spPr>
      </p:pic>
      <p:pic>
        <p:nvPicPr>
          <p:cNvPr id="8" name="Picture 7" descr="A blue circle with white text and arrow pointing up&#10;&#10;Description automatically generated">
            <a:extLst>
              <a:ext uri="{FF2B5EF4-FFF2-40B4-BE49-F238E27FC236}">
                <a16:creationId xmlns:a16="http://schemas.microsoft.com/office/drawing/2014/main" id="{C51A6545-0BB8-4794-8466-6C49F6A48D34}"/>
              </a:ext>
            </a:extLst>
          </p:cNvPr>
          <p:cNvPicPr>
            <a:picLocks noChangeAspect="1"/>
          </p:cNvPicPr>
          <p:nvPr/>
        </p:nvPicPr>
        <p:blipFill>
          <a:blip r:embed="rId4"/>
          <a:stretch>
            <a:fillRect/>
          </a:stretch>
        </p:blipFill>
        <p:spPr>
          <a:xfrm>
            <a:off x="791165" y="3406465"/>
            <a:ext cx="1066275" cy="1813574"/>
          </a:xfrm>
          <a:prstGeom prst="rect">
            <a:avLst/>
          </a:prstGeom>
        </p:spPr>
      </p:pic>
      <p:pic>
        <p:nvPicPr>
          <p:cNvPr id="9" name="Picture 8" descr="An orange circle with white text and an arrow pointing down&#10;&#10;Description automatically generated">
            <a:extLst>
              <a:ext uri="{FF2B5EF4-FFF2-40B4-BE49-F238E27FC236}">
                <a16:creationId xmlns:a16="http://schemas.microsoft.com/office/drawing/2014/main" id="{87B77550-233E-491E-83B9-59E59E9700F9}"/>
              </a:ext>
            </a:extLst>
          </p:cNvPr>
          <p:cNvPicPr>
            <a:picLocks noChangeAspect="1"/>
          </p:cNvPicPr>
          <p:nvPr/>
        </p:nvPicPr>
        <p:blipFill>
          <a:blip r:embed="rId5"/>
          <a:stretch>
            <a:fillRect/>
          </a:stretch>
        </p:blipFill>
        <p:spPr>
          <a:xfrm>
            <a:off x="2619742" y="2150130"/>
            <a:ext cx="999069" cy="1684565"/>
          </a:xfrm>
          <a:prstGeom prst="rect">
            <a:avLst/>
          </a:prstGeom>
        </p:spPr>
      </p:pic>
      <p:pic>
        <p:nvPicPr>
          <p:cNvPr id="10" name="Picture 9" descr="A grey circle with orange border&#10;&#10;Description automatically generated">
            <a:extLst>
              <a:ext uri="{FF2B5EF4-FFF2-40B4-BE49-F238E27FC236}">
                <a16:creationId xmlns:a16="http://schemas.microsoft.com/office/drawing/2014/main" id="{D71935A9-1577-47A9-BBAE-9914065AECDE}"/>
              </a:ext>
            </a:extLst>
          </p:cNvPr>
          <p:cNvPicPr>
            <a:picLocks noChangeAspect="1"/>
          </p:cNvPicPr>
          <p:nvPr/>
        </p:nvPicPr>
        <p:blipFill>
          <a:blip r:embed="rId6"/>
          <a:stretch>
            <a:fillRect/>
          </a:stretch>
        </p:blipFill>
        <p:spPr>
          <a:xfrm>
            <a:off x="4703892" y="4331157"/>
            <a:ext cx="981323" cy="961531"/>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799D50DF-F417-49C2-87B5-48061DF9CA86}"/>
              </a:ext>
            </a:extLst>
          </p:cNvPr>
          <p:cNvPicPr>
            <a:picLocks noChangeAspect="1"/>
          </p:cNvPicPr>
          <p:nvPr/>
        </p:nvPicPr>
        <p:blipFill>
          <a:blip r:embed="rId7"/>
          <a:stretch>
            <a:fillRect/>
          </a:stretch>
        </p:blipFill>
        <p:spPr>
          <a:xfrm>
            <a:off x="4645962" y="4436076"/>
            <a:ext cx="1162050" cy="1114425"/>
          </a:xfrm>
          <a:prstGeom prst="rect">
            <a:avLst/>
          </a:prstGeom>
        </p:spPr>
      </p:pic>
      <p:pic>
        <p:nvPicPr>
          <p:cNvPr id="12" name="Picture 11" descr="A yellow circle with white text&#10;&#10;Description automatically generated">
            <a:extLst>
              <a:ext uri="{FF2B5EF4-FFF2-40B4-BE49-F238E27FC236}">
                <a16:creationId xmlns:a16="http://schemas.microsoft.com/office/drawing/2014/main" id="{F0FC759A-CBDF-44BA-BC4C-AC8E2E2F5276}"/>
              </a:ext>
            </a:extLst>
          </p:cNvPr>
          <p:cNvPicPr>
            <a:picLocks noChangeAspect="1"/>
          </p:cNvPicPr>
          <p:nvPr/>
        </p:nvPicPr>
        <p:blipFill>
          <a:blip r:embed="rId8"/>
          <a:stretch>
            <a:fillRect/>
          </a:stretch>
        </p:blipFill>
        <p:spPr>
          <a:xfrm>
            <a:off x="6741154" y="2153204"/>
            <a:ext cx="918618" cy="1693966"/>
          </a:xfrm>
          <a:prstGeom prst="rect">
            <a:avLst/>
          </a:prstGeom>
        </p:spPr>
      </p:pic>
      <p:pic>
        <p:nvPicPr>
          <p:cNvPr id="13" name="Picture 12" descr="A white arrow pointing up&#10;&#10;Description automatically generated">
            <a:extLst>
              <a:ext uri="{FF2B5EF4-FFF2-40B4-BE49-F238E27FC236}">
                <a16:creationId xmlns:a16="http://schemas.microsoft.com/office/drawing/2014/main" id="{4433F3B2-1C82-424B-970E-9688985EB7EE}"/>
              </a:ext>
            </a:extLst>
          </p:cNvPr>
          <p:cNvPicPr>
            <a:picLocks noChangeAspect="1"/>
          </p:cNvPicPr>
          <p:nvPr/>
        </p:nvPicPr>
        <p:blipFill>
          <a:blip r:embed="rId9"/>
          <a:stretch>
            <a:fillRect/>
          </a:stretch>
        </p:blipFill>
        <p:spPr>
          <a:xfrm>
            <a:off x="5022075" y="3857879"/>
            <a:ext cx="333375" cy="485775"/>
          </a:xfrm>
          <a:prstGeom prst="rect">
            <a:avLst/>
          </a:prstGeom>
        </p:spPr>
      </p:pic>
      <p:pic>
        <p:nvPicPr>
          <p:cNvPr id="14" name="Picture 13" descr="A grey circle with orange border&#10;&#10;Description automatically generated">
            <a:extLst>
              <a:ext uri="{FF2B5EF4-FFF2-40B4-BE49-F238E27FC236}">
                <a16:creationId xmlns:a16="http://schemas.microsoft.com/office/drawing/2014/main" id="{A93FD3D1-203A-4FBA-A863-0D004C7F8E99}"/>
              </a:ext>
            </a:extLst>
          </p:cNvPr>
          <p:cNvPicPr>
            <a:picLocks noChangeAspect="1"/>
          </p:cNvPicPr>
          <p:nvPr/>
        </p:nvPicPr>
        <p:blipFill>
          <a:blip r:embed="rId10"/>
          <a:stretch>
            <a:fillRect/>
          </a:stretch>
        </p:blipFill>
        <p:spPr>
          <a:xfrm>
            <a:off x="4960781" y="3361395"/>
            <a:ext cx="438150" cy="485775"/>
          </a:xfrm>
          <a:prstGeom prst="rect">
            <a:avLst/>
          </a:prstGeom>
        </p:spPr>
      </p:pic>
      <p:pic>
        <p:nvPicPr>
          <p:cNvPr id="15" name="Picture 14" descr="A blue circle with an arrow pointing up&#10;&#10;Description automatically generated">
            <a:extLst>
              <a:ext uri="{FF2B5EF4-FFF2-40B4-BE49-F238E27FC236}">
                <a16:creationId xmlns:a16="http://schemas.microsoft.com/office/drawing/2014/main" id="{BD768571-7B45-462A-9B73-1F36C643916D}"/>
              </a:ext>
            </a:extLst>
          </p:cNvPr>
          <p:cNvPicPr>
            <a:picLocks noChangeAspect="1"/>
          </p:cNvPicPr>
          <p:nvPr/>
        </p:nvPicPr>
        <p:blipFill>
          <a:blip r:embed="rId11"/>
          <a:stretch>
            <a:fillRect/>
          </a:stretch>
        </p:blipFill>
        <p:spPr>
          <a:xfrm>
            <a:off x="8505683" y="3429966"/>
            <a:ext cx="918618" cy="1766573"/>
          </a:xfrm>
          <a:prstGeom prst="rect">
            <a:avLst/>
          </a:prstGeom>
        </p:spPr>
      </p:pic>
      <p:pic>
        <p:nvPicPr>
          <p:cNvPr id="16" name="Picture 15" descr="A number on a black background&#10;&#10;Description automatically generated">
            <a:extLst>
              <a:ext uri="{FF2B5EF4-FFF2-40B4-BE49-F238E27FC236}">
                <a16:creationId xmlns:a16="http://schemas.microsoft.com/office/drawing/2014/main" id="{3F48DD2C-37DF-42B3-B928-2546358946E3}"/>
              </a:ext>
            </a:extLst>
          </p:cNvPr>
          <p:cNvPicPr>
            <a:picLocks noChangeAspect="1"/>
          </p:cNvPicPr>
          <p:nvPr/>
        </p:nvPicPr>
        <p:blipFill>
          <a:blip r:embed="rId12"/>
          <a:stretch>
            <a:fillRect/>
          </a:stretch>
        </p:blipFill>
        <p:spPr>
          <a:xfrm>
            <a:off x="8374442" y="4455617"/>
            <a:ext cx="1181100" cy="685800"/>
          </a:xfrm>
          <a:prstGeom prst="rect">
            <a:avLst/>
          </a:prstGeom>
        </p:spPr>
      </p:pic>
      <p:pic>
        <p:nvPicPr>
          <p:cNvPr id="17" name="Picture 16" descr="A orange circle with white text and a black background&#10;&#10;Description automatically generated">
            <a:extLst>
              <a:ext uri="{FF2B5EF4-FFF2-40B4-BE49-F238E27FC236}">
                <a16:creationId xmlns:a16="http://schemas.microsoft.com/office/drawing/2014/main" id="{784A1C7A-D2FD-4065-8E51-45BB1861AC11}"/>
              </a:ext>
            </a:extLst>
          </p:cNvPr>
          <p:cNvPicPr>
            <a:picLocks noChangeAspect="1"/>
          </p:cNvPicPr>
          <p:nvPr/>
        </p:nvPicPr>
        <p:blipFill>
          <a:blip r:embed="rId13"/>
          <a:stretch>
            <a:fillRect/>
          </a:stretch>
        </p:blipFill>
        <p:spPr>
          <a:xfrm>
            <a:off x="10334367" y="2129878"/>
            <a:ext cx="1050719" cy="1694708"/>
          </a:xfrm>
          <a:prstGeom prst="rect">
            <a:avLst/>
          </a:prstGeom>
        </p:spPr>
      </p:pic>
      <p:sp>
        <p:nvSpPr>
          <p:cNvPr id="18" name="TextBox 17">
            <a:extLst>
              <a:ext uri="{FF2B5EF4-FFF2-40B4-BE49-F238E27FC236}">
                <a16:creationId xmlns:a16="http://schemas.microsoft.com/office/drawing/2014/main" id="{7DD2B4DB-60C6-4D9A-AA3D-842D8D2B2ACF}"/>
              </a:ext>
            </a:extLst>
          </p:cNvPr>
          <p:cNvSpPr txBox="1"/>
          <p:nvPr/>
        </p:nvSpPr>
        <p:spPr>
          <a:xfrm>
            <a:off x="309798" y="2175144"/>
            <a:ext cx="202901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mn-lt"/>
                <a:cs typeface="+mn-lt"/>
              </a:rPr>
              <a:t>The </a:t>
            </a:r>
            <a:r>
              <a:rPr lang="en-US" sz="1400" i="1">
                <a:ea typeface="+mn-lt"/>
                <a:cs typeface="+mn-lt"/>
              </a:rPr>
              <a:t>Safe Drinking Water for First Nations Act</a:t>
            </a:r>
            <a:r>
              <a:rPr lang="en-US" sz="1400">
                <a:ea typeface="+mn-lt"/>
                <a:cs typeface="+mn-lt"/>
              </a:rPr>
              <a:t> was enacted</a:t>
            </a:r>
            <a:endParaRPr lang="en-US" sz="1400"/>
          </a:p>
        </p:txBody>
      </p:sp>
      <p:sp>
        <p:nvSpPr>
          <p:cNvPr id="19" name="TextBox 18">
            <a:extLst>
              <a:ext uri="{FF2B5EF4-FFF2-40B4-BE49-F238E27FC236}">
                <a16:creationId xmlns:a16="http://schemas.microsoft.com/office/drawing/2014/main" id="{809AAFD1-DDCD-4636-92C3-859B95967065}"/>
              </a:ext>
            </a:extLst>
          </p:cNvPr>
          <p:cNvSpPr txBox="1"/>
          <p:nvPr/>
        </p:nvSpPr>
        <p:spPr>
          <a:xfrm>
            <a:off x="1889403" y="4328288"/>
            <a:ext cx="243709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mn-lt"/>
                <a:cs typeface="+mn-lt"/>
              </a:rPr>
              <a:t>First Nations-in-Assembly pass a Resolution to repeal SDWFNA</a:t>
            </a:r>
            <a:endParaRPr lang="en-US" sz="1400"/>
          </a:p>
          <a:p>
            <a:pPr algn="ctr"/>
            <a:endParaRPr lang="en-US" sz="1400"/>
          </a:p>
        </p:txBody>
      </p:sp>
      <p:sp>
        <p:nvSpPr>
          <p:cNvPr id="20" name="TextBox 19">
            <a:extLst>
              <a:ext uri="{FF2B5EF4-FFF2-40B4-BE49-F238E27FC236}">
                <a16:creationId xmlns:a16="http://schemas.microsoft.com/office/drawing/2014/main" id="{8C4E4425-C9D3-4663-A03A-A61A1EF5D2A8}"/>
              </a:ext>
            </a:extLst>
          </p:cNvPr>
          <p:cNvSpPr txBox="1"/>
          <p:nvPr/>
        </p:nvSpPr>
        <p:spPr>
          <a:xfrm>
            <a:off x="3923611" y="1353954"/>
            <a:ext cx="2436151"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400">
              <a:ea typeface="+mn-lt"/>
              <a:cs typeface="+mn-lt"/>
            </a:endParaRPr>
          </a:p>
          <a:p>
            <a:pPr algn="ctr"/>
            <a:endParaRPr lang="en-US" sz="1200">
              <a:ea typeface="+mn-lt"/>
              <a:cs typeface="+mn-lt"/>
            </a:endParaRPr>
          </a:p>
          <a:p>
            <a:pPr algn="ctr"/>
            <a:endParaRPr lang="en-US" sz="1400">
              <a:ea typeface="+mn-lt"/>
              <a:cs typeface="+mn-lt"/>
            </a:endParaRPr>
          </a:p>
          <a:p>
            <a:pPr algn="ctr"/>
            <a:r>
              <a:rPr lang="en-US" sz="1400">
                <a:ea typeface="+mn-lt"/>
                <a:cs typeface="+mn-lt"/>
              </a:rPr>
              <a:t>Resolutions 26/2017 &amp;  88/2017</a:t>
            </a:r>
          </a:p>
          <a:p>
            <a:pPr algn="ctr"/>
            <a:r>
              <a:rPr lang="en-US" sz="1400">
                <a:ea typeface="+mn-lt"/>
                <a:cs typeface="+mn-lt"/>
              </a:rPr>
              <a:t>Resolution 01/2018 </a:t>
            </a:r>
            <a:endParaRPr lang="en-US">
              <a:ea typeface="+mn-lt"/>
              <a:cs typeface="+mn-lt"/>
            </a:endParaRPr>
          </a:p>
          <a:p>
            <a:pPr algn="ctr"/>
            <a:r>
              <a:rPr lang="en-US" sz="1400">
                <a:ea typeface="+mn-lt"/>
                <a:cs typeface="+mn-lt"/>
              </a:rPr>
              <a:t>to adopt the co-development approach outlined in the AFN Concept Paper</a:t>
            </a:r>
            <a:endParaRPr lang="en-US"/>
          </a:p>
          <a:p>
            <a:pPr algn="ctr"/>
            <a:endParaRPr lang="en-US" sz="1400">
              <a:ea typeface="+mn-lt"/>
              <a:cs typeface="+mn-lt"/>
            </a:endParaRPr>
          </a:p>
          <a:p>
            <a:pPr algn="ctr"/>
            <a:endParaRPr lang="en-US" sz="1400">
              <a:ea typeface="+mn-lt"/>
              <a:cs typeface="+mn-lt"/>
            </a:endParaRPr>
          </a:p>
          <a:p>
            <a:pPr algn="ctr"/>
            <a:endParaRPr lang="en-US" sz="1400">
              <a:ea typeface="+mn-lt"/>
              <a:cs typeface="+mn-lt"/>
            </a:endParaRPr>
          </a:p>
          <a:p>
            <a:pPr algn="ctr"/>
            <a:endParaRPr lang="en-US" sz="1400">
              <a:ea typeface="+mn-lt"/>
              <a:cs typeface="+mn-lt"/>
            </a:endParaRPr>
          </a:p>
          <a:p>
            <a:pPr algn="ctr"/>
            <a:endParaRPr lang="en-US" sz="1400">
              <a:ea typeface="+mn-lt"/>
              <a:cs typeface="+mn-lt"/>
            </a:endParaRPr>
          </a:p>
          <a:p>
            <a:pPr algn="ctr"/>
            <a:endParaRPr lang="en-US" sz="1400">
              <a:ea typeface="+mn-lt"/>
              <a:cs typeface="+mn-lt"/>
            </a:endParaRPr>
          </a:p>
          <a:p>
            <a:pPr algn="ctr"/>
            <a:endParaRPr lang="en-US" sz="1400">
              <a:ea typeface="+mn-lt"/>
              <a:cs typeface="+mn-lt"/>
            </a:endParaRPr>
          </a:p>
          <a:p>
            <a:pPr algn="ctr"/>
            <a:endParaRPr lang="en-US" sz="1400">
              <a:ea typeface="+mn-lt"/>
              <a:cs typeface="+mn-lt"/>
            </a:endParaRPr>
          </a:p>
          <a:p>
            <a:pPr algn="ctr"/>
            <a:endParaRPr lang="en-US" sz="1400">
              <a:ea typeface="+mn-lt"/>
              <a:cs typeface="+mn-lt"/>
            </a:endParaRPr>
          </a:p>
          <a:p>
            <a:pPr algn="ctr"/>
            <a:endParaRPr lang="en-US" sz="1400">
              <a:ea typeface="+mn-lt"/>
              <a:cs typeface="+mn-lt"/>
            </a:endParaRPr>
          </a:p>
          <a:p>
            <a:pPr algn="ctr"/>
            <a:r>
              <a:rPr lang="en-US" sz="1400">
                <a:ea typeface="+mn-lt"/>
                <a:cs typeface="+mn-lt"/>
              </a:rPr>
              <a:t>Resolution 26/2018 supports Preliminary Concepts</a:t>
            </a:r>
            <a:endParaRPr lang="en-US"/>
          </a:p>
          <a:p>
            <a:pPr algn="ctr"/>
            <a:endParaRPr lang="en-US" sz="1400"/>
          </a:p>
        </p:txBody>
      </p:sp>
      <p:sp>
        <p:nvSpPr>
          <p:cNvPr id="21" name="TextBox 20">
            <a:extLst>
              <a:ext uri="{FF2B5EF4-FFF2-40B4-BE49-F238E27FC236}">
                <a16:creationId xmlns:a16="http://schemas.microsoft.com/office/drawing/2014/main" id="{ABEBF2DA-A67F-4600-A621-0425FB16A7B3}"/>
              </a:ext>
            </a:extLst>
          </p:cNvPr>
          <p:cNvSpPr txBox="1"/>
          <p:nvPr/>
        </p:nvSpPr>
        <p:spPr>
          <a:xfrm>
            <a:off x="5993687" y="4322598"/>
            <a:ext cx="205838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mn-lt"/>
                <a:cs typeface="+mn-lt"/>
              </a:rPr>
              <a:t>AFN-led, Regional Engagements on SDWFNA</a:t>
            </a:r>
            <a:endParaRPr lang="en-US" sz="1400"/>
          </a:p>
          <a:p>
            <a:pPr algn="ctr"/>
            <a:endParaRPr lang="en-US" sz="1400"/>
          </a:p>
        </p:txBody>
      </p:sp>
      <p:sp>
        <p:nvSpPr>
          <p:cNvPr id="22" name="TextBox 21">
            <a:extLst>
              <a:ext uri="{FF2B5EF4-FFF2-40B4-BE49-F238E27FC236}">
                <a16:creationId xmlns:a16="http://schemas.microsoft.com/office/drawing/2014/main" id="{7AB45B09-DD94-4DB7-BF34-230165D86856}"/>
              </a:ext>
            </a:extLst>
          </p:cNvPr>
          <p:cNvSpPr txBox="1"/>
          <p:nvPr/>
        </p:nvSpPr>
        <p:spPr>
          <a:xfrm>
            <a:off x="7977856" y="2422547"/>
            <a:ext cx="197427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mn-lt"/>
                <a:cs typeface="+mn-lt"/>
              </a:rPr>
              <a:t>Class Action Settlement Agreement</a:t>
            </a:r>
            <a:endParaRPr lang="en-US" sz="1400"/>
          </a:p>
          <a:p>
            <a:pPr algn="ctr"/>
            <a:endParaRPr lang="en-US" sz="1400"/>
          </a:p>
        </p:txBody>
      </p:sp>
      <p:sp>
        <p:nvSpPr>
          <p:cNvPr id="23" name="TextBox 22">
            <a:extLst>
              <a:ext uri="{FF2B5EF4-FFF2-40B4-BE49-F238E27FC236}">
                <a16:creationId xmlns:a16="http://schemas.microsoft.com/office/drawing/2014/main" id="{4BA875FF-2C0B-405B-B469-737F99070256}"/>
              </a:ext>
            </a:extLst>
          </p:cNvPr>
          <p:cNvSpPr txBox="1"/>
          <p:nvPr/>
        </p:nvSpPr>
        <p:spPr>
          <a:xfrm>
            <a:off x="9858117" y="4213742"/>
            <a:ext cx="2102921"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mn-lt"/>
                <a:cs typeface="+mn-lt"/>
              </a:rPr>
              <a:t>SDWFNA Repealed</a:t>
            </a:r>
            <a:endParaRPr lang="en-US" sz="1400"/>
          </a:p>
          <a:p>
            <a:pPr algn="ctr"/>
            <a:endParaRPr lang="en-US" sz="1400">
              <a:ea typeface="+mn-lt"/>
              <a:cs typeface="+mn-lt"/>
            </a:endParaRPr>
          </a:p>
          <a:p>
            <a:pPr algn="ctr"/>
            <a:r>
              <a:rPr lang="en-US" sz="1400">
                <a:ea typeface="+mn-lt"/>
                <a:cs typeface="+mn-lt"/>
              </a:rPr>
              <a:t>AFN-ISC Joint Working Group Struck</a:t>
            </a:r>
            <a:endParaRPr lang="en-US" sz="1400"/>
          </a:p>
          <a:p>
            <a:pPr algn="ctr"/>
            <a:endParaRPr lang="en-US" sz="1400"/>
          </a:p>
        </p:txBody>
      </p:sp>
    </p:spTree>
    <p:extLst>
      <p:ext uri="{BB962C8B-B14F-4D97-AF65-F5344CB8AC3E}">
        <p14:creationId xmlns:p14="http://schemas.microsoft.com/office/powerpoint/2010/main" val="145631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62FA62-F22E-4475-8875-E0943C858B33}"/>
              </a:ext>
            </a:extLst>
          </p:cNvPr>
          <p:cNvSpPr>
            <a:spLocks noGrp="1"/>
          </p:cNvSpPr>
          <p:nvPr>
            <p:ph type="sldNum" sz="quarter" idx="12"/>
          </p:nvPr>
        </p:nvSpPr>
        <p:spPr/>
        <p:txBody>
          <a:bodyPr/>
          <a:lstStyle/>
          <a:p>
            <a:fld id="{AAEAE4A8-A6E5-453E-B946-FB774B73F48C}" type="slidenum">
              <a:rPr lang="en-CA" smtClean="0"/>
              <a:t>6</a:t>
            </a:fld>
            <a:endParaRPr lang="en-CA" dirty="0"/>
          </a:p>
        </p:txBody>
      </p:sp>
      <p:sp>
        <p:nvSpPr>
          <p:cNvPr id="6" name="Title 1">
            <a:extLst>
              <a:ext uri="{FF2B5EF4-FFF2-40B4-BE49-F238E27FC236}">
                <a16:creationId xmlns:a16="http://schemas.microsoft.com/office/drawing/2014/main" id="{89CFEC95-1535-4CA4-8B9A-E680772EB7DD}"/>
              </a:ext>
            </a:extLst>
          </p:cNvPr>
          <p:cNvSpPr>
            <a:spLocks noGrp="1"/>
          </p:cNvSpPr>
          <p:nvPr/>
        </p:nvSpPr>
        <p:spPr>
          <a:xfrm>
            <a:off x="1579747" y="324866"/>
            <a:ext cx="10388696" cy="846943"/>
          </a:xfrm>
          <a:prstGeom prst="rect">
            <a:avLst/>
          </a:prstGeom>
        </p:spPr>
        <p:txBody>
          <a:bodyPr lIns="91440" tIns="45720" rIns="91440" bIns="45720" anchor="t"/>
          <a:lst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a:lstStyle>
          <a:p>
            <a:pPr algn="ctr"/>
            <a:r>
              <a:rPr lang="en-US" dirty="0">
                <a:solidFill>
                  <a:schemeClr val="bg1"/>
                </a:solidFill>
                <a:latin typeface="Calibri Light"/>
                <a:cs typeface="Calibri Light"/>
              </a:rPr>
              <a:t>Timeline of Bill C-61 First Nations Clean Water Act</a:t>
            </a:r>
            <a:endParaRPr lang="en-US" sz="4400" dirty="0">
              <a:solidFill>
                <a:schemeClr val="bg1"/>
              </a:solidFill>
            </a:endParaRPr>
          </a:p>
        </p:txBody>
      </p:sp>
      <p:pic>
        <p:nvPicPr>
          <p:cNvPr id="7" name="Content Placeholder 3">
            <a:extLst>
              <a:ext uri="{FF2B5EF4-FFF2-40B4-BE49-F238E27FC236}">
                <a16:creationId xmlns:a16="http://schemas.microsoft.com/office/drawing/2014/main" id="{9F313BA0-30A8-49DF-A353-68C8590DC1D1}"/>
              </a:ext>
            </a:extLst>
          </p:cNvPr>
          <p:cNvPicPr>
            <a:picLocks noChangeAspect="1"/>
          </p:cNvPicPr>
          <p:nvPr/>
        </p:nvPicPr>
        <p:blipFill>
          <a:blip r:embed="rId3"/>
          <a:stretch>
            <a:fillRect/>
          </a:stretch>
        </p:blipFill>
        <p:spPr>
          <a:xfrm>
            <a:off x="2157784" y="3683690"/>
            <a:ext cx="8071262" cy="490689"/>
          </a:xfrm>
          <a:prstGeom prst="rect">
            <a:avLst/>
          </a:prstGeom>
        </p:spPr>
      </p:pic>
      <p:pic>
        <p:nvPicPr>
          <p:cNvPr id="8" name="Picture 7" descr="A blue circle with white text and arrow pointing up&#10;&#10;Description automatically generated">
            <a:extLst>
              <a:ext uri="{FF2B5EF4-FFF2-40B4-BE49-F238E27FC236}">
                <a16:creationId xmlns:a16="http://schemas.microsoft.com/office/drawing/2014/main" id="{E4FE9443-9054-4854-85E8-4C28E635EBF5}"/>
              </a:ext>
            </a:extLst>
          </p:cNvPr>
          <p:cNvPicPr>
            <a:picLocks noChangeAspect="1"/>
          </p:cNvPicPr>
          <p:nvPr/>
        </p:nvPicPr>
        <p:blipFill>
          <a:blip r:embed="rId4"/>
          <a:stretch>
            <a:fillRect/>
          </a:stretch>
        </p:blipFill>
        <p:spPr>
          <a:xfrm>
            <a:off x="1954790" y="3681271"/>
            <a:ext cx="1183822" cy="1936174"/>
          </a:xfrm>
          <a:prstGeom prst="rect">
            <a:avLst/>
          </a:prstGeom>
        </p:spPr>
      </p:pic>
      <p:pic>
        <p:nvPicPr>
          <p:cNvPr id="9" name="Picture 8" descr="An orange circle with white text and a black background&#10;&#10;Description automatically generated">
            <a:extLst>
              <a:ext uri="{FF2B5EF4-FFF2-40B4-BE49-F238E27FC236}">
                <a16:creationId xmlns:a16="http://schemas.microsoft.com/office/drawing/2014/main" id="{5EDA9B59-C5DE-42C2-A56A-BC248197DC9F}"/>
              </a:ext>
            </a:extLst>
          </p:cNvPr>
          <p:cNvPicPr>
            <a:picLocks noChangeAspect="1"/>
          </p:cNvPicPr>
          <p:nvPr/>
        </p:nvPicPr>
        <p:blipFill>
          <a:blip r:embed="rId5"/>
          <a:stretch>
            <a:fillRect/>
          </a:stretch>
        </p:blipFill>
        <p:spPr>
          <a:xfrm>
            <a:off x="4310063" y="2157271"/>
            <a:ext cx="1243199" cy="2015343"/>
          </a:xfrm>
          <a:prstGeom prst="rect">
            <a:avLst/>
          </a:prstGeom>
        </p:spPr>
      </p:pic>
      <p:pic>
        <p:nvPicPr>
          <p:cNvPr id="10" name="Picture 9" descr="A grey circle with orange border&#10;&#10;Description automatically generated">
            <a:extLst>
              <a:ext uri="{FF2B5EF4-FFF2-40B4-BE49-F238E27FC236}">
                <a16:creationId xmlns:a16="http://schemas.microsoft.com/office/drawing/2014/main" id="{3FE1AB23-2123-430A-A23C-7147CF767571}"/>
              </a:ext>
            </a:extLst>
          </p:cNvPr>
          <p:cNvPicPr>
            <a:picLocks noChangeAspect="1"/>
          </p:cNvPicPr>
          <p:nvPr/>
        </p:nvPicPr>
        <p:blipFill>
          <a:blip r:embed="rId6"/>
          <a:stretch>
            <a:fillRect/>
          </a:stretch>
        </p:blipFill>
        <p:spPr>
          <a:xfrm>
            <a:off x="6730525" y="4597650"/>
            <a:ext cx="1211778" cy="1191987"/>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08CDB83C-01D5-4E61-8732-43050BE41F81}"/>
              </a:ext>
            </a:extLst>
          </p:cNvPr>
          <p:cNvPicPr>
            <a:picLocks noChangeAspect="1"/>
          </p:cNvPicPr>
          <p:nvPr/>
        </p:nvPicPr>
        <p:blipFill>
          <a:blip r:embed="rId7"/>
          <a:stretch>
            <a:fillRect/>
          </a:stretch>
        </p:blipFill>
        <p:spPr>
          <a:xfrm>
            <a:off x="6560188" y="4872081"/>
            <a:ext cx="1552453" cy="930111"/>
          </a:xfrm>
          <a:prstGeom prst="rect">
            <a:avLst/>
          </a:prstGeom>
        </p:spPr>
      </p:pic>
      <p:pic>
        <p:nvPicPr>
          <p:cNvPr id="12" name="Picture 11" descr="A white arrow pointing up&#10;&#10;Description automatically generated">
            <a:extLst>
              <a:ext uri="{FF2B5EF4-FFF2-40B4-BE49-F238E27FC236}">
                <a16:creationId xmlns:a16="http://schemas.microsoft.com/office/drawing/2014/main" id="{68F85C14-5659-44D4-B3B2-CC91E202C931}"/>
              </a:ext>
            </a:extLst>
          </p:cNvPr>
          <p:cNvPicPr>
            <a:picLocks noChangeAspect="1"/>
          </p:cNvPicPr>
          <p:nvPr/>
        </p:nvPicPr>
        <p:blipFill>
          <a:blip r:embed="rId8"/>
          <a:stretch>
            <a:fillRect/>
          </a:stretch>
        </p:blipFill>
        <p:spPr>
          <a:xfrm>
            <a:off x="7158408" y="4181147"/>
            <a:ext cx="356014" cy="590056"/>
          </a:xfrm>
          <a:prstGeom prst="rect">
            <a:avLst/>
          </a:prstGeom>
        </p:spPr>
      </p:pic>
      <p:pic>
        <p:nvPicPr>
          <p:cNvPr id="13" name="Picture 12" descr="A grey circle with orange border&#10;&#10;Description automatically generated">
            <a:extLst>
              <a:ext uri="{FF2B5EF4-FFF2-40B4-BE49-F238E27FC236}">
                <a16:creationId xmlns:a16="http://schemas.microsoft.com/office/drawing/2014/main" id="{8535970C-A623-4B26-960A-91E32F2EC661}"/>
              </a:ext>
            </a:extLst>
          </p:cNvPr>
          <p:cNvPicPr>
            <a:picLocks noChangeAspect="1"/>
          </p:cNvPicPr>
          <p:nvPr/>
        </p:nvPicPr>
        <p:blipFill>
          <a:blip r:embed="rId9"/>
          <a:stretch>
            <a:fillRect/>
          </a:stretch>
        </p:blipFill>
        <p:spPr>
          <a:xfrm>
            <a:off x="7075963" y="3686282"/>
            <a:ext cx="501114" cy="491218"/>
          </a:xfrm>
          <a:prstGeom prst="rect">
            <a:avLst/>
          </a:prstGeom>
        </p:spPr>
      </p:pic>
      <p:sp>
        <p:nvSpPr>
          <p:cNvPr id="14" name="TextBox 13">
            <a:extLst>
              <a:ext uri="{FF2B5EF4-FFF2-40B4-BE49-F238E27FC236}">
                <a16:creationId xmlns:a16="http://schemas.microsoft.com/office/drawing/2014/main" id="{100ECD55-F5FB-4C28-8B0D-181F94F2079D}"/>
              </a:ext>
            </a:extLst>
          </p:cNvPr>
          <p:cNvSpPr txBox="1"/>
          <p:nvPr/>
        </p:nvSpPr>
        <p:spPr>
          <a:xfrm>
            <a:off x="1091973" y="2160488"/>
            <a:ext cx="290945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mn-lt"/>
                <a:cs typeface="+mn-lt"/>
              </a:rPr>
              <a:t>AFN-ISC co-develop the new proposed legislation</a:t>
            </a:r>
            <a:endParaRPr lang="en-US" sz="1400"/>
          </a:p>
          <a:p>
            <a:pPr algn="ctr"/>
            <a:endParaRPr lang="en-US" sz="1400">
              <a:ea typeface="+mn-lt"/>
              <a:cs typeface="+mn-lt"/>
            </a:endParaRPr>
          </a:p>
          <a:p>
            <a:pPr algn="ctr"/>
            <a:r>
              <a:rPr lang="en-US" sz="1400">
                <a:ea typeface="+mn-lt"/>
                <a:cs typeface="+mn-lt"/>
              </a:rPr>
              <a:t>ISC releases 2 consultative drafts of the proposed legislation</a:t>
            </a:r>
            <a:endParaRPr lang="en-US" sz="1400"/>
          </a:p>
          <a:p>
            <a:pPr algn="ctr"/>
            <a:endParaRPr lang="en-US" sz="1400"/>
          </a:p>
        </p:txBody>
      </p:sp>
      <p:sp>
        <p:nvSpPr>
          <p:cNvPr id="15" name="TextBox 14">
            <a:extLst>
              <a:ext uri="{FF2B5EF4-FFF2-40B4-BE49-F238E27FC236}">
                <a16:creationId xmlns:a16="http://schemas.microsoft.com/office/drawing/2014/main" id="{C38486AB-2596-40C8-BE3B-B545BF0ED248}"/>
              </a:ext>
            </a:extLst>
          </p:cNvPr>
          <p:cNvSpPr txBox="1"/>
          <p:nvPr/>
        </p:nvSpPr>
        <p:spPr>
          <a:xfrm>
            <a:off x="3714440" y="4649358"/>
            <a:ext cx="244928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mn-lt"/>
                <a:cs typeface="+mn-lt"/>
              </a:rPr>
              <a:t>Updated consultative draft published</a:t>
            </a:r>
            <a:endParaRPr lang="en-US" sz="1400"/>
          </a:p>
          <a:p>
            <a:pPr algn="l"/>
            <a:endParaRPr lang="en-US" sz="1400"/>
          </a:p>
        </p:txBody>
      </p:sp>
      <p:sp>
        <p:nvSpPr>
          <p:cNvPr id="16" name="TextBox 15">
            <a:extLst>
              <a:ext uri="{FF2B5EF4-FFF2-40B4-BE49-F238E27FC236}">
                <a16:creationId xmlns:a16="http://schemas.microsoft.com/office/drawing/2014/main" id="{829FCD69-9468-4F1C-880F-3DB51350D7A5}"/>
              </a:ext>
            </a:extLst>
          </p:cNvPr>
          <p:cNvSpPr txBox="1"/>
          <p:nvPr/>
        </p:nvSpPr>
        <p:spPr>
          <a:xfrm>
            <a:off x="5659024" y="2259449"/>
            <a:ext cx="3354779"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mn-lt"/>
                <a:cs typeface="+mn-lt"/>
              </a:rPr>
              <a:t>Bill C-61 - An Act respecting water, source water, drinking water, wastewater and related infrastructure on First Nation lands was tabled in Parliament. </a:t>
            </a:r>
            <a:endParaRPr lang="en-US" sz="1400"/>
          </a:p>
          <a:p>
            <a:pPr algn="ctr"/>
            <a:endParaRPr lang="en-US" sz="1400"/>
          </a:p>
        </p:txBody>
      </p:sp>
      <p:sp>
        <p:nvSpPr>
          <p:cNvPr id="17" name="TextBox 16">
            <a:extLst>
              <a:ext uri="{FF2B5EF4-FFF2-40B4-BE49-F238E27FC236}">
                <a16:creationId xmlns:a16="http://schemas.microsoft.com/office/drawing/2014/main" id="{D7E4BA00-3A84-4834-8D3B-17495FEE9C0E}"/>
              </a:ext>
            </a:extLst>
          </p:cNvPr>
          <p:cNvSpPr txBox="1"/>
          <p:nvPr/>
        </p:nvSpPr>
        <p:spPr>
          <a:xfrm>
            <a:off x="8870707" y="4599877"/>
            <a:ext cx="18288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mn-lt"/>
                <a:cs typeface="+mn-lt"/>
              </a:rPr>
              <a:t>Referred to Standing Committee on Indigenous and Northern  Affairs  </a:t>
            </a:r>
            <a:endParaRPr lang="en-US" sz="1400"/>
          </a:p>
        </p:txBody>
      </p:sp>
      <p:grpSp>
        <p:nvGrpSpPr>
          <p:cNvPr id="18" name="Group 17">
            <a:extLst>
              <a:ext uri="{FF2B5EF4-FFF2-40B4-BE49-F238E27FC236}">
                <a16:creationId xmlns:a16="http://schemas.microsoft.com/office/drawing/2014/main" id="{155B51E9-2F30-471D-AE45-4B452E80EB5F}"/>
              </a:ext>
            </a:extLst>
          </p:cNvPr>
          <p:cNvGrpSpPr/>
          <p:nvPr/>
        </p:nvGrpSpPr>
        <p:grpSpPr>
          <a:xfrm flipV="1">
            <a:off x="9101474" y="2178715"/>
            <a:ext cx="1049393" cy="1999617"/>
            <a:chOff x="3313479" y="7479314"/>
            <a:chExt cx="1842665" cy="3401005"/>
          </a:xfrm>
        </p:grpSpPr>
        <p:sp>
          <p:nvSpPr>
            <p:cNvPr id="19" name="Oval 18">
              <a:extLst>
                <a:ext uri="{FF2B5EF4-FFF2-40B4-BE49-F238E27FC236}">
                  <a16:creationId xmlns:a16="http://schemas.microsoft.com/office/drawing/2014/main" id="{0551DD64-D939-44BA-8A41-D3F9B255643F}"/>
                </a:ext>
              </a:extLst>
            </p:cNvPr>
            <p:cNvSpPr/>
            <p:nvPr/>
          </p:nvSpPr>
          <p:spPr>
            <a:xfrm>
              <a:off x="3840625" y="7479314"/>
              <a:ext cx="829456" cy="8294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0" name="Straight Arrow Connector 115">
              <a:extLst>
                <a:ext uri="{FF2B5EF4-FFF2-40B4-BE49-F238E27FC236}">
                  <a16:creationId xmlns:a16="http://schemas.microsoft.com/office/drawing/2014/main" id="{B51A1A35-9BF7-42AB-AD29-841012D161D3}"/>
                </a:ext>
              </a:extLst>
            </p:cNvPr>
            <p:cNvCxnSpPr>
              <a:cxnSpLocks/>
            </p:cNvCxnSpPr>
            <p:nvPr/>
          </p:nvCxnSpPr>
          <p:spPr>
            <a:xfrm flipV="1">
              <a:off x="4203451" y="8527062"/>
              <a:ext cx="0" cy="764796"/>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1" name="Oval 113">
              <a:extLst>
                <a:ext uri="{FF2B5EF4-FFF2-40B4-BE49-F238E27FC236}">
                  <a16:creationId xmlns:a16="http://schemas.microsoft.com/office/drawing/2014/main" id="{7A9458F0-E5C5-4144-A4AE-83AEDA16EC06}"/>
                </a:ext>
              </a:extLst>
            </p:cNvPr>
            <p:cNvSpPr/>
            <p:nvPr/>
          </p:nvSpPr>
          <p:spPr>
            <a:xfrm>
              <a:off x="3376203" y="9100378"/>
              <a:ext cx="1779941" cy="17799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latin typeface="Poppins Medium" pitchFamily="2" charset="77"/>
                <a:cs typeface="Poppins Medium" pitchFamily="2" charset="77"/>
              </a:endParaRPr>
            </a:p>
          </p:txBody>
        </p:sp>
        <p:sp>
          <p:nvSpPr>
            <p:cNvPr id="22" name="CuadroTexto 350">
              <a:extLst>
                <a:ext uri="{FF2B5EF4-FFF2-40B4-BE49-F238E27FC236}">
                  <a16:creationId xmlns:a16="http://schemas.microsoft.com/office/drawing/2014/main" id="{3E326AE5-6A7A-48FD-ABF9-099C5E596AE2}"/>
                </a:ext>
              </a:extLst>
            </p:cNvPr>
            <p:cNvSpPr txBox="1"/>
            <p:nvPr/>
          </p:nvSpPr>
          <p:spPr>
            <a:xfrm rot="10800000">
              <a:off x="3313479" y="9418739"/>
              <a:ext cx="1779941" cy="994602"/>
            </a:xfrm>
            <a:prstGeom prst="rect">
              <a:avLst/>
            </a:prstGeom>
            <a:noFill/>
          </p:spPr>
          <p:txBody>
            <a:bodyPr wrap="square" rtlCol="0">
              <a:spAutoFit/>
            </a:bodyPr>
            <a:lstStyle/>
            <a:p>
              <a:pPr algn="ctr"/>
              <a:r>
                <a:rPr lang="en-US" sz="1600">
                  <a:solidFill>
                    <a:schemeClr val="bg1"/>
                  </a:solidFill>
                  <a:latin typeface="Poppins Medium" pitchFamily="2" charset="77"/>
                  <a:ea typeface="Lato" panose="020F0502020204030203" pitchFamily="34" charset="0"/>
                  <a:cs typeface="Poppins Medium" pitchFamily="2" charset="77"/>
                </a:rPr>
                <a:t>June 5, 2024</a:t>
              </a:r>
            </a:p>
          </p:txBody>
        </p:sp>
      </p:grpSp>
    </p:spTree>
    <p:extLst>
      <p:ext uri="{BB962C8B-B14F-4D97-AF65-F5344CB8AC3E}">
        <p14:creationId xmlns:p14="http://schemas.microsoft.com/office/powerpoint/2010/main" val="309299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7BF8F3B-1BAA-4AB4-B5EE-9730D1C4E2D5}"/>
              </a:ext>
            </a:extLst>
          </p:cNvPr>
          <p:cNvSpPr>
            <a:spLocks noGrp="1"/>
          </p:cNvSpPr>
          <p:nvPr>
            <p:ph type="sldNum" sz="quarter" idx="12"/>
          </p:nvPr>
        </p:nvSpPr>
        <p:spPr/>
        <p:txBody>
          <a:bodyPr/>
          <a:lstStyle/>
          <a:p>
            <a:fld id="{AAEAE4A8-A6E5-453E-B946-FB774B73F48C}" type="slidenum">
              <a:rPr lang="en-CA" smtClean="0"/>
              <a:t>7</a:t>
            </a:fld>
            <a:endParaRPr lang="en-CA" dirty="0"/>
          </a:p>
        </p:txBody>
      </p:sp>
      <p:sp>
        <p:nvSpPr>
          <p:cNvPr id="6" name="Title 1">
            <a:extLst>
              <a:ext uri="{FF2B5EF4-FFF2-40B4-BE49-F238E27FC236}">
                <a16:creationId xmlns:a16="http://schemas.microsoft.com/office/drawing/2014/main" id="{E76A73A5-C66A-443A-95EC-F62271078F16}"/>
              </a:ext>
            </a:extLst>
          </p:cNvPr>
          <p:cNvSpPr>
            <a:spLocks noGrp="1"/>
          </p:cNvSpPr>
          <p:nvPr>
            <p:ph type="title"/>
          </p:nvPr>
        </p:nvSpPr>
        <p:spPr>
          <a:xfrm>
            <a:off x="2013550" y="316937"/>
            <a:ext cx="9336157" cy="578675"/>
          </a:xfrm>
        </p:spPr>
        <p:txBody>
          <a:bodyPr/>
          <a:lstStyle/>
          <a:p>
            <a:r>
              <a:rPr lang="en-US" dirty="0">
                <a:solidFill>
                  <a:schemeClr val="bg1"/>
                </a:solidFill>
                <a:ea typeface="+mj-lt"/>
                <a:cs typeface="+mj-lt"/>
              </a:rPr>
              <a:t>Current Status of Bill C-61</a:t>
            </a:r>
            <a:endParaRPr lang="en-CA" dirty="0">
              <a:solidFill>
                <a:schemeClr val="bg1"/>
              </a:solidFill>
            </a:endParaRPr>
          </a:p>
        </p:txBody>
      </p:sp>
      <p:sp>
        <p:nvSpPr>
          <p:cNvPr id="7" name="Content Placeholder 2">
            <a:extLst>
              <a:ext uri="{FF2B5EF4-FFF2-40B4-BE49-F238E27FC236}">
                <a16:creationId xmlns:a16="http://schemas.microsoft.com/office/drawing/2014/main" id="{5E425067-0FBA-4181-881D-D8AC6596FE32}"/>
              </a:ext>
            </a:extLst>
          </p:cNvPr>
          <p:cNvSpPr>
            <a:spLocks noGrp="1"/>
          </p:cNvSpPr>
          <p:nvPr>
            <p:ph idx="1"/>
          </p:nvPr>
        </p:nvSpPr>
        <p:spPr>
          <a:xfrm>
            <a:off x="418569" y="1541124"/>
            <a:ext cx="11192255" cy="4078841"/>
          </a:xfrm>
        </p:spPr>
        <p:txBody>
          <a:bodyPr lIns="91440" tIns="45720" rIns="91440" bIns="45720" anchor="t">
            <a:noAutofit/>
          </a:bodyPr>
          <a:lstStyle/>
          <a:p>
            <a:pPr marL="0" indent="0" algn="ctr">
              <a:lnSpc>
                <a:spcPct val="100000"/>
              </a:lnSpc>
              <a:spcBef>
                <a:spcPts val="0"/>
              </a:spcBef>
              <a:buNone/>
            </a:pPr>
            <a:r>
              <a:rPr lang="en-US" sz="3000" dirty="0"/>
              <a:t>Bill C-61: An Act Respecting Water, Source Water, Drinking Water, </a:t>
            </a:r>
          </a:p>
          <a:p>
            <a:pPr marL="0" indent="0" algn="ctr">
              <a:lnSpc>
                <a:spcPct val="100000"/>
              </a:lnSpc>
              <a:spcBef>
                <a:spcPts val="0"/>
              </a:spcBef>
              <a:buNone/>
            </a:pPr>
            <a:r>
              <a:rPr lang="en-US" sz="3000" dirty="0"/>
              <a:t>Wastewater and Related Infrastructure on First Nation Lands</a:t>
            </a:r>
          </a:p>
          <a:p>
            <a:pPr marL="0" indent="0" algn="ctr">
              <a:lnSpc>
                <a:spcPct val="100000"/>
              </a:lnSpc>
              <a:spcBef>
                <a:spcPts val="0"/>
              </a:spcBef>
              <a:buNone/>
            </a:pPr>
            <a:r>
              <a:rPr lang="en-US" sz="3000" dirty="0"/>
              <a:t>Short Title: First Nations Clean Water Act</a:t>
            </a:r>
          </a:p>
          <a:p>
            <a:pPr marL="0" indent="0" algn="ctr">
              <a:lnSpc>
                <a:spcPct val="100000"/>
              </a:lnSpc>
              <a:spcBef>
                <a:spcPts val="0"/>
              </a:spcBef>
              <a:buNone/>
            </a:pPr>
            <a:endParaRPr lang="en-US" sz="3000" dirty="0"/>
          </a:p>
          <a:p>
            <a:pPr marL="0" indent="0" algn="ctr">
              <a:lnSpc>
                <a:spcPct val="100000"/>
              </a:lnSpc>
              <a:spcBef>
                <a:spcPts val="0"/>
              </a:spcBef>
              <a:buNone/>
            </a:pPr>
            <a:r>
              <a:rPr lang="en-US" sz="3000" dirty="0"/>
              <a:t>The Parliamentary process offers First Nations, individuals, and organizations an opportunity to appear as a witness, and provide comments and suggest amendments to further revise and refine the proposed legislation.</a:t>
            </a:r>
          </a:p>
          <a:p>
            <a:pPr marL="0" indent="0" algn="ctr">
              <a:lnSpc>
                <a:spcPct val="100000"/>
              </a:lnSpc>
              <a:spcBef>
                <a:spcPts val="0"/>
              </a:spcBef>
              <a:buNone/>
            </a:pPr>
            <a:endParaRPr lang="en-US" sz="3000" dirty="0"/>
          </a:p>
          <a:p>
            <a:pPr marL="0" indent="0" algn="ctr">
              <a:lnSpc>
                <a:spcPct val="100000"/>
              </a:lnSpc>
              <a:spcBef>
                <a:spcPts val="0"/>
              </a:spcBef>
              <a:buNone/>
            </a:pPr>
            <a:r>
              <a:rPr lang="en-US" sz="3000" dirty="0"/>
              <a:t>Bill C-61 is currently with the Standing Committee on </a:t>
            </a:r>
          </a:p>
          <a:p>
            <a:pPr marL="0" indent="0" algn="ctr">
              <a:lnSpc>
                <a:spcPct val="100000"/>
              </a:lnSpc>
              <a:spcBef>
                <a:spcPts val="0"/>
              </a:spcBef>
              <a:buNone/>
            </a:pPr>
            <a:r>
              <a:rPr lang="en-US" sz="3000" dirty="0"/>
              <a:t>Indigenous and Northern Affairs INAN). </a:t>
            </a:r>
          </a:p>
        </p:txBody>
      </p:sp>
    </p:spTree>
    <p:extLst>
      <p:ext uri="{BB962C8B-B14F-4D97-AF65-F5344CB8AC3E}">
        <p14:creationId xmlns:p14="http://schemas.microsoft.com/office/powerpoint/2010/main" val="19616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B05B601-48EC-46B1-B7B1-953F90243ABE}"/>
              </a:ext>
            </a:extLst>
          </p:cNvPr>
          <p:cNvSpPr>
            <a:spLocks noGrp="1"/>
          </p:cNvSpPr>
          <p:nvPr>
            <p:ph type="sldNum" sz="quarter" idx="12"/>
          </p:nvPr>
        </p:nvSpPr>
        <p:spPr/>
        <p:txBody>
          <a:bodyPr/>
          <a:lstStyle/>
          <a:p>
            <a:fld id="{AAEAE4A8-A6E5-453E-B946-FB774B73F48C}" type="slidenum">
              <a:rPr lang="en-CA" smtClean="0"/>
              <a:t>8</a:t>
            </a:fld>
            <a:endParaRPr lang="en-CA" dirty="0"/>
          </a:p>
        </p:txBody>
      </p:sp>
      <p:sp>
        <p:nvSpPr>
          <p:cNvPr id="6" name="Title 1">
            <a:extLst>
              <a:ext uri="{FF2B5EF4-FFF2-40B4-BE49-F238E27FC236}">
                <a16:creationId xmlns:a16="http://schemas.microsoft.com/office/drawing/2014/main" id="{AF62965C-B1BE-45E5-AFCF-406640901774}"/>
              </a:ext>
            </a:extLst>
          </p:cNvPr>
          <p:cNvSpPr>
            <a:spLocks noGrp="1"/>
          </p:cNvSpPr>
          <p:nvPr>
            <p:ph type="title"/>
          </p:nvPr>
        </p:nvSpPr>
        <p:spPr>
          <a:xfrm>
            <a:off x="1931355" y="351593"/>
            <a:ext cx="9336157" cy="578675"/>
          </a:xfrm>
        </p:spPr>
        <p:txBody>
          <a:bodyPr/>
          <a:lstStyle/>
          <a:p>
            <a:r>
              <a:rPr lang="en-US" dirty="0">
                <a:solidFill>
                  <a:schemeClr val="bg1"/>
                </a:solidFill>
              </a:rPr>
              <a:t>How to Prepare a Legal Analysis</a:t>
            </a:r>
            <a:endParaRPr lang="en-CA" dirty="0">
              <a:solidFill>
                <a:schemeClr val="bg1"/>
              </a:solidFill>
            </a:endParaRPr>
          </a:p>
        </p:txBody>
      </p:sp>
      <p:sp>
        <p:nvSpPr>
          <p:cNvPr id="7" name="Content Placeholder 2">
            <a:extLst>
              <a:ext uri="{FF2B5EF4-FFF2-40B4-BE49-F238E27FC236}">
                <a16:creationId xmlns:a16="http://schemas.microsoft.com/office/drawing/2014/main" id="{804F32C1-CF4A-4CEC-B3BD-84679864C930}"/>
              </a:ext>
            </a:extLst>
          </p:cNvPr>
          <p:cNvSpPr>
            <a:spLocks noGrp="1"/>
          </p:cNvSpPr>
          <p:nvPr>
            <p:ph idx="1"/>
          </p:nvPr>
        </p:nvSpPr>
        <p:spPr>
          <a:xfrm>
            <a:off x="1427921" y="2627308"/>
            <a:ext cx="9336158" cy="2582594"/>
          </a:xfrm>
        </p:spPr>
        <p:txBody>
          <a:bodyPr>
            <a:normAutofit/>
          </a:bodyPr>
          <a:lstStyle/>
          <a:p>
            <a:pPr marL="0" indent="0" algn="ctr">
              <a:buNone/>
            </a:pPr>
            <a:r>
              <a:rPr lang="en-US" sz="3000" b="1" dirty="0"/>
              <a:t>Stuart Wuttke </a:t>
            </a:r>
          </a:p>
          <a:p>
            <a:pPr marL="0" indent="0" algn="ctr">
              <a:buNone/>
            </a:pPr>
            <a:r>
              <a:rPr lang="en-US" sz="3000" dirty="0"/>
              <a:t>AFN Legal Counsel</a:t>
            </a:r>
          </a:p>
        </p:txBody>
      </p:sp>
    </p:spTree>
    <p:extLst>
      <p:ext uri="{BB962C8B-B14F-4D97-AF65-F5344CB8AC3E}">
        <p14:creationId xmlns:p14="http://schemas.microsoft.com/office/powerpoint/2010/main" val="319775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90BE69-162E-4BB0-A7A0-F6AC50B2DE7E}"/>
              </a:ext>
            </a:extLst>
          </p:cNvPr>
          <p:cNvSpPr>
            <a:spLocks noGrp="1"/>
          </p:cNvSpPr>
          <p:nvPr>
            <p:ph type="sldNum" sz="quarter" idx="12"/>
          </p:nvPr>
        </p:nvSpPr>
        <p:spPr/>
        <p:txBody>
          <a:bodyPr/>
          <a:lstStyle/>
          <a:p>
            <a:fld id="{AAEAE4A8-A6E5-453E-B946-FB774B73F48C}" type="slidenum">
              <a:rPr lang="en-CA" smtClean="0"/>
              <a:t>9</a:t>
            </a:fld>
            <a:endParaRPr lang="en-CA" dirty="0"/>
          </a:p>
        </p:txBody>
      </p:sp>
      <p:sp>
        <p:nvSpPr>
          <p:cNvPr id="6" name="Title 1">
            <a:extLst>
              <a:ext uri="{FF2B5EF4-FFF2-40B4-BE49-F238E27FC236}">
                <a16:creationId xmlns:a16="http://schemas.microsoft.com/office/drawing/2014/main" id="{E517A7C3-AFA8-4AD0-8818-8A814B2008BB}"/>
              </a:ext>
            </a:extLst>
          </p:cNvPr>
          <p:cNvSpPr txBox="1">
            <a:spLocks/>
          </p:cNvSpPr>
          <p:nvPr/>
        </p:nvSpPr>
        <p:spPr>
          <a:xfrm>
            <a:off x="1950720" y="429683"/>
            <a:ext cx="9692640" cy="685800"/>
          </a:xfrm>
          <a:prstGeom prst="rect">
            <a:avLst/>
          </a:prstGeom>
        </p:spPr>
        <p:txBody>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r>
              <a:rPr lang="en-US">
                <a:solidFill>
                  <a:schemeClr val="bg1"/>
                </a:solidFill>
              </a:rPr>
              <a:t>Key Areas of Draft Bill</a:t>
            </a:r>
            <a:endParaRPr lang="en-US" dirty="0">
              <a:solidFill>
                <a:schemeClr val="bg1"/>
              </a:solidFill>
            </a:endParaRPr>
          </a:p>
        </p:txBody>
      </p:sp>
      <p:graphicFrame>
        <p:nvGraphicFramePr>
          <p:cNvPr id="7" name="Content Placeholder 3">
            <a:extLst>
              <a:ext uri="{FF2B5EF4-FFF2-40B4-BE49-F238E27FC236}">
                <a16:creationId xmlns:a16="http://schemas.microsoft.com/office/drawing/2014/main" id="{6F90EC07-C69C-4437-B395-5E491D545326}"/>
              </a:ext>
            </a:extLst>
          </p:cNvPr>
          <p:cNvGraphicFramePr>
            <a:graphicFrameLocks/>
          </p:cNvGraphicFramePr>
          <p:nvPr>
            <p:extLst>
              <p:ext uri="{D42A27DB-BD31-4B8C-83A1-F6EECF244321}">
                <p14:modId xmlns:p14="http://schemas.microsoft.com/office/powerpoint/2010/main" val="3249170131"/>
              </p:ext>
            </p:extLst>
          </p:nvPr>
        </p:nvGraphicFramePr>
        <p:xfrm>
          <a:off x="1624636" y="1995389"/>
          <a:ext cx="8942727" cy="3599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370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E3B9166-2E01-44C0-B213-4E36B4FF9306}" vid="{9FB243D3-233B-4EB4-BE37-C505132985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93927</TotalTime>
  <Words>2573</Words>
  <Application>Microsoft Office PowerPoint</Application>
  <PresentationFormat>Widescreen</PresentationFormat>
  <Paragraphs>280</Paragraphs>
  <Slides>23</Slides>
  <Notes>14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4" baseType="lpstr">
      <vt:lpstr>Aptos Display</vt:lpstr>
      <vt:lpstr>Arial</vt:lpstr>
      <vt:lpstr>Calibri</vt:lpstr>
      <vt:lpstr>Calibri Light</vt:lpstr>
      <vt:lpstr>CIDFont+F5</vt:lpstr>
      <vt:lpstr>CIDFont+F6</vt:lpstr>
      <vt:lpstr>Franklin Gothic Medium</vt:lpstr>
      <vt:lpstr>Poppins Medium</vt:lpstr>
      <vt:lpstr>Times New Roman</vt:lpstr>
      <vt:lpstr>Business Contrast 16x9</vt:lpstr>
      <vt:lpstr>Acrobat Document</vt:lpstr>
      <vt:lpstr>Clean Water, Water Services and Wastewater  Parliamentary Legislative Process  Bill C-61 First Nations Clean Water Act</vt:lpstr>
      <vt:lpstr>AFN  </vt:lpstr>
      <vt:lpstr>Purpose</vt:lpstr>
      <vt:lpstr>Overview and Background</vt:lpstr>
      <vt:lpstr>PowerPoint Presentation</vt:lpstr>
      <vt:lpstr>PowerPoint Presentation</vt:lpstr>
      <vt:lpstr>Current Status of Bill C-61</vt:lpstr>
      <vt:lpstr>How to Prepare a Legal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BWG update deck for February</dc:title>
  <dc:creator>Travis Kirkwood</dc:creator>
  <cp:lastModifiedBy>Julie Pellerin</cp:lastModifiedBy>
  <cp:revision>29</cp:revision>
  <dcterms:created xsi:type="dcterms:W3CDTF">2023-01-27T14:16:48Z</dcterms:created>
  <dcterms:modified xsi:type="dcterms:W3CDTF">2024-07-16T15:25:37Z</dcterms:modified>
</cp:coreProperties>
</file>